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7" r:id="rId3"/>
    <p:sldId id="287" r:id="rId4"/>
    <p:sldId id="288" r:id="rId5"/>
    <p:sldId id="258" r:id="rId6"/>
    <p:sldId id="259" r:id="rId7"/>
    <p:sldId id="261" r:id="rId8"/>
    <p:sldId id="260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1" r:id="rId18"/>
    <p:sldId id="270" r:id="rId19"/>
    <p:sldId id="272" r:id="rId20"/>
    <p:sldId id="275" r:id="rId21"/>
    <p:sldId id="274" r:id="rId22"/>
    <p:sldId id="273" r:id="rId23"/>
    <p:sldId id="286" r:id="rId24"/>
    <p:sldId id="276" r:id="rId25"/>
    <p:sldId id="278" r:id="rId26"/>
    <p:sldId id="277" r:id="rId27"/>
    <p:sldId id="282" r:id="rId28"/>
    <p:sldId id="283" r:id="rId29"/>
    <p:sldId id="284" r:id="rId30"/>
    <p:sldId id="280" r:id="rId31"/>
    <p:sldId id="281" r:id="rId32"/>
    <p:sldId id="28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43"/>
    <p:restoredTop sz="83356"/>
  </p:normalViewPr>
  <p:slideViewPr>
    <p:cSldViewPr snapToGrid="0">
      <p:cViewPr>
        <p:scale>
          <a:sx n="95" d="100"/>
          <a:sy n="95" d="100"/>
        </p:scale>
        <p:origin x="33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432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857313-DA71-0F40-ADD5-8A565093EA44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3712EB-7BC4-D140-B266-14C816D3470C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Benign</a:t>
          </a:r>
        </a:p>
      </dgm:t>
    </dgm:pt>
    <dgm:pt modelId="{35D83564-5999-4645-9DEB-C3DACB8E8103}" type="parTrans" cxnId="{8D4A6B5A-139A-6247-834C-563D8DF805F7}">
      <dgm:prSet/>
      <dgm:spPr/>
      <dgm:t>
        <a:bodyPr/>
        <a:lstStyle/>
        <a:p>
          <a:endParaRPr lang="en-US"/>
        </a:p>
      </dgm:t>
    </dgm:pt>
    <dgm:pt modelId="{517095E6-67A6-D947-B8FE-C01F183C1143}" type="sibTrans" cxnId="{8D4A6B5A-139A-6247-834C-563D8DF805F7}">
      <dgm:prSet/>
      <dgm:spPr/>
      <dgm:t>
        <a:bodyPr/>
        <a:lstStyle/>
        <a:p>
          <a:endParaRPr lang="en-US"/>
        </a:p>
      </dgm:t>
    </dgm:pt>
    <dgm:pt modelId="{42BA3051-8D06-D64A-B97B-7694903B05E4}">
      <dgm:prSet phldrT="[Text]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Likely Benign</a:t>
          </a:r>
        </a:p>
      </dgm:t>
    </dgm:pt>
    <dgm:pt modelId="{B63DCA39-EE6B-7748-A772-009F2AB18E02}" type="parTrans" cxnId="{12A9B81D-106F-5943-AAAD-F10478629DE0}">
      <dgm:prSet/>
      <dgm:spPr/>
      <dgm:t>
        <a:bodyPr/>
        <a:lstStyle/>
        <a:p>
          <a:endParaRPr lang="en-US"/>
        </a:p>
      </dgm:t>
    </dgm:pt>
    <dgm:pt modelId="{0D343554-CEF0-934E-820A-5A31A25B7D86}" type="sibTrans" cxnId="{12A9B81D-106F-5943-AAAD-F10478629DE0}">
      <dgm:prSet/>
      <dgm:spPr/>
      <dgm:t>
        <a:bodyPr/>
        <a:lstStyle/>
        <a:p>
          <a:endParaRPr lang="en-US"/>
        </a:p>
      </dgm:t>
    </dgm:pt>
    <dgm:pt modelId="{DC4DB7EC-B3E3-D142-B4CA-11D7D1447B52}">
      <dgm:prSet phldrT="[Text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Variant of Uncertain Significance (VUS)</a:t>
          </a:r>
        </a:p>
      </dgm:t>
    </dgm:pt>
    <dgm:pt modelId="{E3CC5D5D-7A4D-1D40-A0E1-B1359AFBB3AF}" type="parTrans" cxnId="{A18263DC-9B5D-7740-A0D9-590AA0BEA5F1}">
      <dgm:prSet/>
      <dgm:spPr/>
      <dgm:t>
        <a:bodyPr/>
        <a:lstStyle/>
        <a:p>
          <a:endParaRPr lang="en-US"/>
        </a:p>
      </dgm:t>
    </dgm:pt>
    <dgm:pt modelId="{5C0DD45F-7381-9B45-9C36-0C415E8DAE4B}" type="sibTrans" cxnId="{A18263DC-9B5D-7740-A0D9-590AA0BEA5F1}">
      <dgm:prSet/>
      <dgm:spPr/>
      <dgm:t>
        <a:bodyPr/>
        <a:lstStyle/>
        <a:p>
          <a:endParaRPr lang="en-US"/>
        </a:p>
      </dgm:t>
    </dgm:pt>
    <dgm:pt modelId="{FF4AC841-6A08-0145-901D-5E0FA1BD4120}">
      <dgm:prSet phldrT="[Text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Likely Pathogenic</a:t>
          </a:r>
        </a:p>
      </dgm:t>
    </dgm:pt>
    <dgm:pt modelId="{F2B9C477-B4C4-EE4E-B1A9-59D5BD6D7BF2}" type="parTrans" cxnId="{E4C94292-4815-A946-A957-5DA5A8D2B423}">
      <dgm:prSet/>
      <dgm:spPr/>
      <dgm:t>
        <a:bodyPr/>
        <a:lstStyle/>
        <a:p>
          <a:endParaRPr lang="en-US"/>
        </a:p>
      </dgm:t>
    </dgm:pt>
    <dgm:pt modelId="{B425C6F9-0B89-E44E-ADFF-8FF396E8BDA6}" type="sibTrans" cxnId="{E4C94292-4815-A946-A957-5DA5A8D2B423}">
      <dgm:prSet/>
      <dgm:spPr/>
      <dgm:t>
        <a:bodyPr/>
        <a:lstStyle/>
        <a:p>
          <a:endParaRPr lang="en-US"/>
        </a:p>
      </dgm:t>
    </dgm:pt>
    <dgm:pt modelId="{6510DDAF-70F6-0143-AF30-83930AFA0F7F}">
      <dgm:prSet phldrT="[Text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dirty="0"/>
            <a:t>Pathogenic</a:t>
          </a:r>
        </a:p>
      </dgm:t>
    </dgm:pt>
    <dgm:pt modelId="{C72DBA46-CED2-ED49-9C12-6BC657F780DD}" type="parTrans" cxnId="{B5752A99-C512-2745-80FE-9421C574597B}">
      <dgm:prSet/>
      <dgm:spPr/>
      <dgm:t>
        <a:bodyPr/>
        <a:lstStyle/>
        <a:p>
          <a:endParaRPr lang="en-US"/>
        </a:p>
      </dgm:t>
    </dgm:pt>
    <dgm:pt modelId="{46B5F743-B044-A941-B968-9549FE41902A}" type="sibTrans" cxnId="{B5752A99-C512-2745-80FE-9421C574597B}">
      <dgm:prSet/>
      <dgm:spPr/>
      <dgm:t>
        <a:bodyPr/>
        <a:lstStyle/>
        <a:p>
          <a:endParaRPr lang="en-US"/>
        </a:p>
      </dgm:t>
    </dgm:pt>
    <dgm:pt modelId="{6A3EC41D-B082-3046-9FEC-B7BCE5871D83}" type="pres">
      <dgm:prSet presAssocID="{A2857313-DA71-0F40-ADD5-8A565093EA44}" presName="diagram" presStyleCnt="0">
        <dgm:presLayoutVars>
          <dgm:dir/>
          <dgm:resizeHandles val="exact"/>
        </dgm:presLayoutVars>
      </dgm:prSet>
      <dgm:spPr/>
    </dgm:pt>
    <dgm:pt modelId="{9342513E-CC7E-AC40-BEF5-0CC5510B83C4}" type="pres">
      <dgm:prSet presAssocID="{EE3712EB-7BC4-D140-B266-14C816D3470C}" presName="node" presStyleLbl="node1" presStyleIdx="0" presStyleCnt="5">
        <dgm:presLayoutVars>
          <dgm:bulletEnabled val="1"/>
        </dgm:presLayoutVars>
      </dgm:prSet>
      <dgm:spPr/>
    </dgm:pt>
    <dgm:pt modelId="{406F64EB-9DAD-624A-8E55-29628FF6A5F5}" type="pres">
      <dgm:prSet presAssocID="{517095E6-67A6-D947-B8FE-C01F183C1143}" presName="sibTrans" presStyleCnt="0"/>
      <dgm:spPr/>
    </dgm:pt>
    <dgm:pt modelId="{48ED0D41-7DCE-8041-8032-B474EBDADA59}" type="pres">
      <dgm:prSet presAssocID="{42BA3051-8D06-D64A-B97B-7694903B05E4}" presName="node" presStyleLbl="node1" presStyleIdx="1" presStyleCnt="5">
        <dgm:presLayoutVars>
          <dgm:bulletEnabled val="1"/>
        </dgm:presLayoutVars>
      </dgm:prSet>
      <dgm:spPr/>
    </dgm:pt>
    <dgm:pt modelId="{F5A366F5-5C6A-9A4E-AD6F-EECDF315075C}" type="pres">
      <dgm:prSet presAssocID="{0D343554-CEF0-934E-820A-5A31A25B7D86}" presName="sibTrans" presStyleCnt="0"/>
      <dgm:spPr/>
    </dgm:pt>
    <dgm:pt modelId="{15A2D0D4-E89C-2A45-B18D-D96891AC378E}" type="pres">
      <dgm:prSet presAssocID="{DC4DB7EC-B3E3-D142-B4CA-11D7D1447B52}" presName="node" presStyleLbl="node1" presStyleIdx="2" presStyleCnt="5" custLinFactNeighborX="61728">
        <dgm:presLayoutVars>
          <dgm:bulletEnabled val="1"/>
        </dgm:presLayoutVars>
      </dgm:prSet>
      <dgm:spPr/>
    </dgm:pt>
    <dgm:pt modelId="{293A7272-416B-A049-B93D-2DC2F752BC61}" type="pres">
      <dgm:prSet presAssocID="{5C0DD45F-7381-9B45-9C36-0C415E8DAE4B}" presName="sibTrans" presStyleCnt="0"/>
      <dgm:spPr/>
    </dgm:pt>
    <dgm:pt modelId="{372F3028-0ECB-E540-BC02-FA4D85C30E44}" type="pres">
      <dgm:prSet presAssocID="{FF4AC841-6A08-0145-901D-5E0FA1BD4120}" presName="node" presStyleLbl="node1" presStyleIdx="3" presStyleCnt="5" custLinFactX="-27410" custLinFactY="12344" custLinFactNeighborX="-100000" custLinFactNeighborY="100000">
        <dgm:presLayoutVars>
          <dgm:bulletEnabled val="1"/>
        </dgm:presLayoutVars>
      </dgm:prSet>
      <dgm:spPr/>
    </dgm:pt>
    <dgm:pt modelId="{B256D0BA-652C-3143-BFBC-06E5300AE049}" type="pres">
      <dgm:prSet presAssocID="{B425C6F9-0B89-E44E-ADFF-8FF396E8BDA6}" presName="sibTrans" presStyleCnt="0"/>
      <dgm:spPr/>
    </dgm:pt>
    <dgm:pt modelId="{DD6293BC-E682-514D-92A1-A00B5D126131}" type="pres">
      <dgm:prSet presAssocID="{6510DDAF-70F6-0143-AF30-83930AFA0F7F}" presName="node" presStyleLbl="node1" presStyleIdx="4" presStyleCnt="5" custLinFactNeighborX="72392" custLinFactNeighborY="-4322">
        <dgm:presLayoutVars>
          <dgm:bulletEnabled val="1"/>
        </dgm:presLayoutVars>
      </dgm:prSet>
      <dgm:spPr/>
    </dgm:pt>
  </dgm:ptLst>
  <dgm:cxnLst>
    <dgm:cxn modelId="{DDDE7809-DECB-1D49-94FB-C98C7E779479}" type="presOf" srcId="{FF4AC841-6A08-0145-901D-5E0FA1BD4120}" destId="{372F3028-0ECB-E540-BC02-FA4D85C30E44}" srcOrd="0" destOrd="0" presId="urn:microsoft.com/office/officeart/2005/8/layout/default"/>
    <dgm:cxn modelId="{12A9B81D-106F-5943-AAAD-F10478629DE0}" srcId="{A2857313-DA71-0F40-ADD5-8A565093EA44}" destId="{42BA3051-8D06-D64A-B97B-7694903B05E4}" srcOrd="1" destOrd="0" parTransId="{B63DCA39-EE6B-7748-A772-009F2AB18E02}" sibTransId="{0D343554-CEF0-934E-820A-5A31A25B7D86}"/>
    <dgm:cxn modelId="{1A3AE121-B7F6-4D4A-B2DE-173B839F00C1}" type="presOf" srcId="{DC4DB7EC-B3E3-D142-B4CA-11D7D1447B52}" destId="{15A2D0D4-E89C-2A45-B18D-D96891AC378E}" srcOrd="0" destOrd="0" presId="urn:microsoft.com/office/officeart/2005/8/layout/default"/>
    <dgm:cxn modelId="{A474B12A-0DC8-9B40-9F26-50759C472BF7}" type="presOf" srcId="{A2857313-DA71-0F40-ADD5-8A565093EA44}" destId="{6A3EC41D-B082-3046-9FEC-B7BCE5871D83}" srcOrd="0" destOrd="0" presId="urn:microsoft.com/office/officeart/2005/8/layout/default"/>
    <dgm:cxn modelId="{8D4A6B5A-139A-6247-834C-563D8DF805F7}" srcId="{A2857313-DA71-0F40-ADD5-8A565093EA44}" destId="{EE3712EB-7BC4-D140-B266-14C816D3470C}" srcOrd="0" destOrd="0" parTransId="{35D83564-5999-4645-9DEB-C3DACB8E8103}" sibTransId="{517095E6-67A6-D947-B8FE-C01F183C1143}"/>
    <dgm:cxn modelId="{E4C94292-4815-A946-A957-5DA5A8D2B423}" srcId="{A2857313-DA71-0F40-ADD5-8A565093EA44}" destId="{FF4AC841-6A08-0145-901D-5E0FA1BD4120}" srcOrd="3" destOrd="0" parTransId="{F2B9C477-B4C4-EE4E-B1A9-59D5BD6D7BF2}" sibTransId="{B425C6F9-0B89-E44E-ADFF-8FF396E8BDA6}"/>
    <dgm:cxn modelId="{B5752A99-C512-2745-80FE-9421C574597B}" srcId="{A2857313-DA71-0F40-ADD5-8A565093EA44}" destId="{6510DDAF-70F6-0143-AF30-83930AFA0F7F}" srcOrd="4" destOrd="0" parTransId="{C72DBA46-CED2-ED49-9C12-6BC657F780DD}" sibTransId="{46B5F743-B044-A941-B968-9549FE41902A}"/>
    <dgm:cxn modelId="{FBECF6A5-47D2-8A46-83D0-877894E50385}" type="presOf" srcId="{42BA3051-8D06-D64A-B97B-7694903B05E4}" destId="{48ED0D41-7DCE-8041-8032-B474EBDADA59}" srcOrd="0" destOrd="0" presId="urn:microsoft.com/office/officeart/2005/8/layout/default"/>
    <dgm:cxn modelId="{F9ACFBB6-F030-0041-87CC-ADF643562DDE}" type="presOf" srcId="{EE3712EB-7BC4-D140-B266-14C816D3470C}" destId="{9342513E-CC7E-AC40-BEF5-0CC5510B83C4}" srcOrd="0" destOrd="0" presId="urn:microsoft.com/office/officeart/2005/8/layout/default"/>
    <dgm:cxn modelId="{82B3CDC3-A967-2B49-8BCE-B2A11D1E2529}" type="presOf" srcId="{6510DDAF-70F6-0143-AF30-83930AFA0F7F}" destId="{DD6293BC-E682-514D-92A1-A00B5D126131}" srcOrd="0" destOrd="0" presId="urn:microsoft.com/office/officeart/2005/8/layout/default"/>
    <dgm:cxn modelId="{A18263DC-9B5D-7740-A0D9-590AA0BEA5F1}" srcId="{A2857313-DA71-0F40-ADD5-8A565093EA44}" destId="{DC4DB7EC-B3E3-D142-B4CA-11D7D1447B52}" srcOrd="2" destOrd="0" parTransId="{E3CC5D5D-7A4D-1D40-A0E1-B1359AFBB3AF}" sibTransId="{5C0DD45F-7381-9B45-9C36-0C415E8DAE4B}"/>
    <dgm:cxn modelId="{07633737-F80A-7541-ACFB-73B6EBEE9C70}" type="presParOf" srcId="{6A3EC41D-B082-3046-9FEC-B7BCE5871D83}" destId="{9342513E-CC7E-AC40-BEF5-0CC5510B83C4}" srcOrd="0" destOrd="0" presId="urn:microsoft.com/office/officeart/2005/8/layout/default"/>
    <dgm:cxn modelId="{561029C8-1800-894C-80A2-6F5DE306FCFC}" type="presParOf" srcId="{6A3EC41D-B082-3046-9FEC-B7BCE5871D83}" destId="{406F64EB-9DAD-624A-8E55-29628FF6A5F5}" srcOrd="1" destOrd="0" presId="urn:microsoft.com/office/officeart/2005/8/layout/default"/>
    <dgm:cxn modelId="{440B985C-241B-ED4E-80EB-13386F520742}" type="presParOf" srcId="{6A3EC41D-B082-3046-9FEC-B7BCE5871D83}" destId="{48ED0D41-7DCE-8041-8032-B474EBDADA59}" srcOrd="2" destOrd="0" presId="urn:microsoft.com/office/officeart/2005/8/layout/default"/>
    <dgm:cxn modelId="{3A524239-A248-D048-915B-D082B33406DF}" type="presParOf" srcId="{6A3EC41D-B082-3046-9FEC-B7BCE5871D83}" destId="{F5A366F5-5C6A-9A4E-AD6F-EECDF315075C}" srcOrd="3" destOrd="0" presId="urn:microsoft.com/office/officeart/2005/8/layout/default"/>
    <dgm:cxn modelId="{D738DF58-CCA4-2C41-B62D-8205C36BF00D}" type="presParOf" srcId="{6A3EC41D-B082-3046-9FEC-B7BCE5871D83}" destId="{15A2D0D4-E89C-2A45-B18D-D96891AC378E}" srcOrd="4" destOrd="0" presId="urn:microsoft.com/office/officeart/2005/8/layout/default"/>
    <dgm:cxn modelId="{639164AE-F9C1-5E45-9E06-7900520510F5}" type="presParOf" srcId="{6A3EC41D-B082-3046-9FEC-B7BCE5871D83}" destId="{293A7272-416B-A049-B93D-2DC2F752BC61}" srcOrd="5" destOrd="0" presId="urn:microsoft.com/office/officeart/2005/8/layout/default"/>
    <dgm:cxn modelId="{8B225FE9-6325-C747-AFF8-3162836D7221}" type="presParOf" srcId="{6A3EC41D-B082-3046-9FEC-B7BCE5871D83}" destId="{372F3028-0ECB-E540-BC02-FA4D85C30E44}" srcOrd="6" destOrd="0" presId="urn:microsoft.com/office/officeart/2005/8/layout/default"/>
    <dgm:cxn modelId="{85C6BA12-ED07-4C45-91BC-642BB1696936}" type="presParOf" srcId="{6A3EC41D-B082-3046-9FEC-B7BCE5871D83}" destId="{B256D0BA-652C-3143-BFBC-06E5300AE049}" srcOrd="7" destOrd="0" presId="urn:microsoft.com/office/officeart/2005/8/layout/default"/>
    <dgm:cxn modelId="{B62AD139-C15D-B94E-AED1-91AD9FDE85B0}" type="presParOf" srcId="{6A3EC41D-B082-3046-9FEC-B7BCE5871D83}" destId="{DD6293BC-E682-514D-92A1-A00B5D12613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38C2D3-FBEA-8E42-BAF1-2C53988949C7}" type="doc">
      <dgm:prSet loTypeId="urn:microsoft.com/office/officeart/2005/8/layout/process1" loCatId="" qsTypeId="urn:microsoft.com/office/officeart/2005/8/quickstyle/simple1" qsCatId="simple" csTypeId="urn:microsoft.com/office/officeart/2005/8/colors/accent1_4" csCatId="accent1" phldr="1"/>
      <dgm:spPr/>
    </dgm:pt>
    <dgm:pt modelId="{FC7C7BBB-7238-264E-BC20-022787F30667}">
      <dgm:prSet phldrT="[Text]"/>
      <dgm:spPr/>
      <dgm:t>
        <a:bodyPr/>
        <a:lstStyle/>
        <a:p>
          <a:r>
            <a:rPr lang="en-US" dirty="0"/>
            <a:t>FASTQ</a:t>
          </a:r>
        </a:p>
      </dgm:t>
    </dgm:pt>
    <dgm:pt modelId="{A9417A92-04B8-654A-BFB1-4FB634327597}" type="parTrans" cxnId="{3B51A8A8-B4D1-664E-92FA-B9B419B36D76}">
      <dgm:prSet/>
      <dgm:spPr/>
      <dgm:t>
        <a:bodyPr/>
        <a:lstStyle/>
        <a:p>
          <a:endParaRPr lang="en-US"/>
        </a:p>
      </dgm:t>
    </dgm:pt>
    <dgm:pt modelId="{A7720B5E-83F3-914C-94FA-9056A5FBB21E}" type="sibTrans" cxnId="{3B51A8A8-B4D1-664E-92FA-B9B419B36D76}">
      <dgm:prSet/>
      <dgm:spPr/>
      <dgm:t>
        <a:bodyPr/>
        <a:lstStyle/>
        <a:p>
          <a:endParaRPr lang="en-US"/>
        </a:p>
      </dgm:t>
    </dgm:pt>
    <dgm:pt modelId="{50637639-B282-F448-8D0C-BAC01C36E7E1}">
      <dgm:prSet phldrT="[Text]"/>
      <dgm:spPr/>
      <dgm:t>
        <a:bodyPr/>
        <a:lstStyle/>
        <a:p>
          <a:r>
            <a:rPr lang="en-US" dirty="0"/>
            <a:t>BAM</a:t>
          </a:r>
        </a:p>
      </dgm:t>
    </dgm:pt>
    <dgm:pt modelId="{371B5430-6546-8242-8DD4-C442D2B31708}" type="parTrans" cxnId="{7B5F549A-CDEF-B440-9158-6093030F579B}">
      <dgm:prSet/>
      <dgm:spPr/>
      <dgm:t>
        <a:bodyPr/>
        <a:lstStyle/>
        <a:p>
          <a:endParaRPr lang="en-US"/>
        </a:p>
      </dgm:t>
    </dgm:pt>
    <dgm:pt modelId="{F594AF33-6612-A548-9E41-F760868DFBF3}" type="sibTrans" cxnId="{7B5F549A-CDEF-B440-9158-6093030F579B}">
      <dgm:prSet/>
      <dgm:spPr/>
      <dgm:t>
        <a:bodyPr/>
        <a:lstStyle/>
        <a:p>
          <a:endParaRPr lang="en-US"/>
        </a:p>
      </dgm:t>
    </dgm:pt>
    <dgm:pt modelId="{D910B682-8FA7-1047-950F-0BA7828A5388}">
      <dgm:prSet phldrT="[Text]"/>
      <dgm:spPr/>
      <dgm:t>
        <a:bodyPr/>
        <a:lstStyle/>
        <a:p>
          <a:r>
            <a:rPr lang="en-US" dirty="0"/>
            <a:t>VCF</a:t>
          </a:r>
        </a:p>
      </dgm:t>
    </dgm:pt>
    <dgm:pt modelId="{D7D45DAC-1863-F34B-B83A-5F2FACA6C9CF}" type="parTrans" cxnId="{EBA9EECD-71FB-8D41-AE91-0374247E440A}">
      <dgm:prSet/>
      <dgm:spPr/>
      <dgm:t>
        <a:bodyPr/>
        <a:lstStyle/>
        <a:p>
          <a:endParaRPr lang="en-US"/>
        </a:p>
      </dgm:t>
    </dgm:pt>
    <dgm:pt modelId="{B0B4EA05-C398-5641-927E-80DDA552140D}" type="sibTrans" cxnId="{EBA9EECD-71FB-8D41-AE91-0374247E440A}">
      <dgm:prSet/>
      <dgm:spPr/>
      <dgm:t>
        <a:bodyPr/>
        <a:lstStyle/>
        <a:p>
          <a:endParaRPr lang="en-US"/>
        </a:p>
      </dgm:t>
    </dgm:pt>
    <dgm:pt modelId="{6F9BC2C8-8005-D942-B285-AB19DA10988B}">
      <dgm:prSet phldrT="[Text]"/>
      <dgm:spPr/>
      <dgm:t>
        <a:bodyPr/>
        <a:lstStyle/>
        <a:p>
          <a:r>
            <a:rPr lang="en-US" dirty="0"/>
            <a:t>IGV</a:t>
          </a:r>
        </a:p>
      </dgm:t>
    </dgm:pt>
    <dgm:pt modelId="{7E63EC47-4B3E-EC41-9852-5D655B48A62F}" type="parTrans" cxnId="{FD85A694-D149-F543-B44A-611CD229DB33}">
      <dgm:prSet/>
      <dgm:spPr/>
      <dgm:t>
        <a:bodyPr/>
        <a:lstStyle/>
        <a:p>
          <a:endParaRPr lang="en-US"/>
        </a:p>
      </dgm:t>
    </dgm:pt>
    <dgm:pt modelId="{0DF691D2-3F59-2A44-AD2D-D48B18D72E2B}" type="sibTrans" cxnId="{FD85A694-D149-F543-B44A-611CD229DB33}">
      <dgm:prSet/>
      <dgm:spPr/>
      <dgm:t>
        <a:bodyPr/>
        <a:lstStyle/>
        <a:p>
          <a:endParaRPr lang="en-US"/>
        </a:p>
      </dgm:t>
    </dgm:pt>
    <dgm:pt modelId="{028CAEEC-886A-D447-8958-09227FACC7B8}" type="pres">
      <dgm:prSet presAssocID="{5338C2D3-FBEA-8E42-BAF1-2C53988949C7}" presName="Name0" presStyleCnt="0">
        <dgm:presLayoutVars>
          <dgm:dir/>
          <dgm:resizeHandles val="exact"/>
        </dgm:presLayoutVars>
      </dgm:prSet>
      <dgm:spPr/>
    </dgm:pt>
    <dgm:pt modelId="{421FDD32-68DF-8545-8C77-335B9A229751}" type="pres">
      <dgm:prSet presAssocID="{FC7C7BBB-7238-264E-BC20-022787F30667}" presName="node" presStyleLbl="node1" presStyleIdx="0" presStyleCnt="4">
        <dgm:presLayoutVars>
          <dgm:bulletEnabled val="1"/>
        </dgm:presLayoutVars>
      </dgm:prSet>
      <dgm:spPr/>
    </dgm:pt>
    <dgm:pt modelId="{0EB75320-A6BB-6546-8F20-121306EB2CEB}" type="pres">
      <dgm:prSet presAssocID="{A7720B5E-83F3-914C-94FA-9056A5FBB21E}" presName="sibTrans" presStyleLbl="sibTrans2D1" presStyleIdx="0" presStyleCnt="3"/>
      <dgm:spPr/>
    </dgm:pt>
    <dgm:pt modelId="{9339C2C5-6D56-1240-BBAA-C60E646D38BD}" type="pres">
      <dgm:prSet presAssocID="{A7720B5E-83F3-914C-94FA-9056A5FBB21E}" presName="connectorText" presStyleLbl="sibTrans2D1" presStyleIdx="0" presStyleCnt="3"/>
      <dgm:spPr/>
    </dgm:pt>
    <dgm:pt modelId="{6B15D0A7-07D6-3944-A1D0-896FBBF498B8}" type="pres">
      <dgm:prSet presAssocID="{50637639-B282-F448-8D0C-BAC01C36E7E1}" presName="node" presStyleLbl="node1" presStyleIdx="1" presStyleCnt="4">
        <dgm:presLayoutVars>
          <dgm:bulletEnabled val="1"/>
        </dgm:presLayoutVars>
      </dgm:prSet>
      <dgm:spPr/>
    </dgm:pt>
    <dgm:pt modelId="{25DE0D9C-C2A3-574D-AB38-2ADD78BDACF4}" type="pres">
      <dgm:prSet presAssocID="{F594AF33-6612-A548-9E41-F760868DFBF3}" presName="sibTrans" presStyleLbl="sibTrans2D1" presStyleIdx="1" presStyleCnt="3"/>
      <dgm:spPr/>
    </dgm:pt>
    <dgm:pt modelId="{177CF88A-D92F-0A42-9B11-B190D628530F}" type="pres">
      <dgm:prSet presAssocID="{F594AF33-6612-A548-9E41-F760868DFBF3}" presName="connectorText" presStyleLbl="sibTrans2D1" presStyleIdx="1" presStyleCnt="3"/>
      <dgm:spPr/>
    </dgm:pt>
    <dgm:pt modelId="{887E0130-3FE6-9D44-834C-B7D36D81D76B}" type="pres">
      <dgm:prSet presAssocID="{D910B682-8FA7-1047-950F-0BA7828A5388}" presName="node" presStyleLbl="node1" presStyleIdx="2" presStyleCnt="4">
        <dgm:presLayoutVars>
          <dgm:bulletEnabled val="1"/>
        </dgm:presLayoutVars>
      </dgm:prSet>
      <dgm:spPr/>
    </dgm:pt>
    <dgm:pt modelId="{EE5EE5B9-14B2-024F-BB62-19603498E96A}" type="pres">
      <dgm:prSet presAssocID="{B0B4EA05-C398-5641-927E-80DDA552140D}" presName="sibTrans" presStyleLbl="sibTrans2D1" presStyleIdx="2" presStyleCnt="3"/>
      <dgm:spPr/>
    </dgm:pt>
    <dgm:pt modelId="{D7B42723-1A11-C741-ACF6-0F926379CE7D}" type="pres">
      <dgm:prSet presAssocID="{B0B4EA05-C398-5641-927E-80DDA552140D}" presName="connectorText" presStyleLbl="sibTrans2D1" presStyleIdx="2" presStyleCnt="3"/>
      <dgm:spPr/>
    </dgm:pt>
    <dgm:pt modelId="{617CB4EA-9198-4A4D-89F5-B351DBB5A919}" type="pres">
      <dgm:prSet presAssocID="{6F9BC2C8-8005-D942-B285-AB19DA10988B}" presName="node" presStyleLbl="node1" presStyleIdx="3" presStyleCnt="4">
        <dgm:presLayoutVars>
          <dgm:bulletEnabled val="1"/>
        </dgm:presLayoutVars>
      </dgm:prSet>
      <dgm:spPr/>
    </dgm:pt>
  </dgm:ptLst>
  <dgm:cxnLst>
    <dgm:cxn modelId="{D49BFC3B-E8F3-8A41-A426-BD0FF13832FE}" type="presOf" srcId="{F594AF33-6612-A548-9E41-F760868DFBF3}" destId="{25DE0D9C-C2A3-574D-AB38-2ADD78BDACF4}" srcOrd="0" destOrd="0" presId="urn:microsoft.com/office/officeart/2005/8/layout/process1"/>
    <dgm:cxn modelId="{12083A58-8AAA-EC4B-B7F9-E50E090D51B4}" type="presOf" srcId="{6F9BC2C8-8005-D942-B285-AB19DA10988B}" destId="{617CB4EA-9198-4A4D-89F5-B351DBB5A919}" srcOrd="0" destOrd="0" presId="urn:microsoft.com/office/officeart/2005/8/layout/process1"/>
    <dgm:cxn modelId="{11E3D16A-ABF6-2A4C-A9F6-13D84897DA51}" type="presOf" srcId="{FC7C7BBB-7238-264E-BC20-022787F30667}" destId="{421FDD32-68DF-8545-8C77-335B9A229751}" srcOrd="0" destOrd="0" presId="urn:microsoft.com/office/officeart/2005/8/layout/process1"/>
    <dgm:cxn modelId="{06B55583-0054-4B45-9A55-23D3D35095DF}" type="presOf" srcId="{B0B4EA05-C398-5641-927E-80DDA552140D}" destId="{EE5EE5B9-14B2-024F-BB62-19603498E96A}" srcOrd="0" destOrd="0" presId="urn:microsoft.com/office/officeart/2005/8/layout/process1"/>
    <dgm:cxn modelId="{FD85A694-D149-F543-B44A-611CD229DB33}" srcId="{5338C2D3-FBEA-8E42-BAF1-2C53988949C7}" destId="{6F9BC2C8-8005-D942-B285-AB19DA10988B}" srcOrd="3" destOrd="0" parTransId="{7E63EC47-4B3E-EC41-9852-5D655B48A62F}" sibTransId="{0DF691D2-3F59-2A44-AD2D-D48B18D72E2B}"/>
    <dgm:cxn modelId="{969CC597-92E4-5644-BAB1-FA7921FC50A0}" type="presOf" srcId="{50637639-B282-F448-8D0C-BAC01C36E7E1}" destId="{6B15D0A7-07D6-3944-A1D0-896FBBF498B8}" srcOrd="0" destOrd="0" presId="urn:microsoft.com/office/officeart/2005/8/layout/process1"/>
    <dgm:cxn modelId="{7B5F549A-CDEF-B440-9158-6093030F579B}" srcId="{5338C2D3-FBEA-8E42-BAF1-2C53988949C7}" destId="{50637639-B282-F448-8D0C-BAC01C36E7E1}" srcOrd="1" destOrd="0" parTransId="{371B5430-6546-8242-8DD4-C442D2B31708}" sibTransId="{F594AF33-6612-A548-9E41-F760868DFBF3}"/>
    <dgm:cxn modelId="{ECDBFCA5-342E-7748-8D38-94352073A3E9}" type="presOf" srcId="{A7720B5E-83F3-914C-94FA-9056A5FBB21E}" destId="{9339C2C5-6D56-1240-BBAA-C60E646D38BD}" srcOrd="1" destOrd="0" presId="urn:microsoft.com/office/officeart/2005/8/layout/process1"/>
    <dgm:cxn modelId="{3B51A8A8-B4D1-664E-92FA-B9B419B36D76}" srcId="{5338C2D3-FBEA-8E42-BAF1-2C53988949C7}" destId="{FC7C7BBB-7238-264E-BC20-022787F30667}" srcOrd="0" destOrd="0" parTransId="{A9417A92-04B8-654A-BFB1-4FB634327597}" sibTransId="{A7720B5E-83F3-914C-94FA-9056A5FBB21E}"/>
    <dgm:cxn modelId="{30F314AD-9E17-204B-9C7B-33250423E722}" type="presOf" srcId="{D910B682-8FA7-1047-950F-0BA7828A5388}" destId="{887E0130-3FE6-9D44-834C-B7D36D81D76B}" srcOrd="0" destOrd="0" presId="urn:microsoft.com/office/officeart/2005/8/layout/process1"/>
    <dgm:cxn modelId="{EBA9EECD-71FB-8D41-AE91-0374247E440A}" srcId="{5338C2D3-FBEA-8E42-BAF1-2C53988949C7}" destId="{D910B682-8FA7-1047-950F-0BA7828A5388}" srcOrd="2" destOrd="0" parTransId="{D7D45DAC-1863-F34B-B83A-5F2FACA6C9CF}" sibTransId="{B0B4EA05-C398-5641-927E-80DDA552140D}"/>
    <dgm:cxn modelId="{4E216DD1-DFF4-094E-B659-A2FF8A454EE7}" type="presOf" srcId="{F594AF33-6612-A548-9E41-F760868DFBF3}" destId="{177CF88A-D92F-0A42-9B11-B190D628530F}" srcOrd="1" destOrd="0" presId="urn:microsoft.com/office/officeart/2005/8/layout/process1"/>
    <dgm:cxn modelId="{784C7CD3-2BBE-F749-8C14-A411DEF8248C}" type="presOf" srcId="{5338C2D3-FBEA-8E42-BAF1-2C53988949C7}" destId="{028CAEEC-886A-D447-8958-09227FACC7B8}" srcOrd="0" destOrd="0" presId="urn:microsoft.com/office/officeart/2005/8/layout/process1"/>
    <dgm:cxn modelId="{C05984DD-E19C-5D43-8595-E314483652C5}" type="presOf" srcId="{A7720B5E-83F3-914C-94FA-9056A5FBB21E}" destId="{0EB75320-A6BB-6546-8F20-121306EB2CEB}" srcOrd="0" destOrd="0" presId="urn:microsoft.com/office/officeart/2005/8/layout/process1"/>
    <dgm:cxn modelId="{DB95B8F5-0440-1241-BF28-05F4F3A5BFB4}" type="presOf" srcId="{B0B4EA05-C398-5641-927E-80DDA552140D}" destId="{D7B42723-1A11-C741-ACF6-0F926379CE7D}" srcOrd="1" destOrd="0" presId="urn:microsoft.com/office/officeart/2005/8/layout/process1"/>
    <dgm:cxn modelId="{EB384414-C5D9-3341-9933-3B35D6C99DB9}" type="presParOf" srcId="{028CAEEC-886A-D447-8958-09227FACC7B8}" destId="{421FDD32-68DF-8545-8C77-335B9A229751}" srcOrd="0" destOrd="0" presId="urn:microsoft.com/office/officeart/2005/8/layout/process1"/>
    <dgm:cxn modelId="{6F81A625-262D-EB4D-9061-4C7D59186363}" type="presParOf" srcId="{028CAEEC-886A-D447-8958-09227FACC7B8}" destId="{0EB75320-A6BB-6546-8F20-121306EB2CEB}" srcOrd="1" destOrd="0" presId="urn:microsoft.com/office/officeart/2005/8/layout/process1"/>
    <dgm:cxn modelId="{531F60E8-294B-C045-A2E5-A0013F3843D2}" type="presParOf" srcId="{0EB75320-A6BB-6546-8F20-121306EB2CEB}" destId="{9339C2C5-6D56-1240-BBAA-C60E646D38BD}" srcOrd="0" destOrd="0" presId="urn:microsoft.com/office/officeart/2005/8/layout/process1"/>
    <dgm:cxn modelId="{728E3FCF-8DA8-A641-9914-7FFBA12F84F3}" type="presParOf" srcId="{028CAEEC-886A-D447-8958-09227FACC7B8}" destId="{6B15D0A7-07D6-3944-A1D0-896FBBF498B8}" srcOrd="2" destOrd="0" presId="urn:microsoft.com/office/officeart/2005/8/layout/process1"/>
    <dgm:cxn modelId="{DC65F1B1-2DD9-3B45-AEF2-E3A9FC64B4C2}" type="presParOf" srcId="{028CAEEC-886A-D447-8958-09227FACC7B8}" destId="{25DE0D9C-C2A3-574D-AB38-2ADD78BDACF4}" srcOrd="3" destOrd="0" presId="urn:microsoft.com/office/officeart/2005/8/layout/process1"/>
    <dgm:cxn modelId="{D1B86804-4848-FE47-A5A4-D7047ECB4282}" type="presParOf" srcId="{25DE0D9C-C2A3-574D-AB38-2ADD78BDACF4}" destId="{177CF88A-D92F-0A42-9B11-B190D628530F}" srcOrd="0" destOrd="0" presId="urn:microsoft.com/office/officeart/2005/8/layout/process1"/>
    <dgm:cxn modelId="{D96A227F-C2BF-E247-8572-40A8E41E47EF}" type="presParOf" srcId="{028CAEEC-886A-D447-8958-09227FACC7B8}" destId="{887E0130-3FE6-9D44-834C-B7D36D81D76B}" srcOrd="4" destOrd="0" presId="urn:microsoft.com/office/officeart/2005/8/layout/process1"/>
    <dgm:cxn modelId="{2A7B3094-5D13-B04B-96FF-3DE6DD4E7906}" type="presParOf" srcId="{028CAEEC-886A-D447-8958-09227FACC7B8}" destId="{EE5EE5B9-14B2-024F-BB62-19603498E96A}" srcOrd="5" destOrd="0" presId="urn:microsoft.com/office/officeart/2005/8/layout/process1"/>
    <dgm:cxn modelId="{3CFF18D3-F2EF-DE49-81ED-914FE52194CE}" type="presParOf" srcId="{EE5EE5B9-14B2-024F-BB62-19603498E96A}" destId="{D7B42723-1A11-C741-ACF6-0F926379CE7D}" srcOrd="0" destOrd="0" presId="urn:microsoft.com/office/officeart/2005/8/layout/process1"/>
    <dgm:cxn modelId="{16714730-ED2F-A747-87F6-85FA63727FBC}" type="presParOf" srcId="{028CAEEC-886A-D447-8958-09227FACC7B8}" destId="{617CB4EA-9198-4A4D-89F5-B351DBB5A919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8C515C-A1A4-BE46-AEAA-90815B684815}" type="doc">
      <dgm:prSet loTypeId="urn:microsoft.com/office/officeart/2005/8/layout/chevron2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9A9388D-EBFF-1F46-B3F3-39D5FA9DF66E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576518FF-745C-A146-8520-A031810646D6}" type="parTrans" cxnId="{06322292-062E-D041-9628-BA7AC63478A3}">
      <dgm:prSet/>
      <dgm:spPr/>
      <dgm:t>
        <a:bodyPr/>
        <a:lstStyle/>
        <a:p>
          <a:endParaRPr lang="en-US"/>
        </a:p>
      </dgm:t>
    </dgm:pt>
    <dgm:pt modelId="{D9CB7DF2-5D40-3C4C-8479-D2F6F7278115}" type="sibTrans" cxnId="{06322292-062E-D041-9628-BA7AC63478A3}">
      <dgm:prSet/>
      <dgm:spPr/>
      <dgm:t>
        <a:bodyPr/>
        <a:lstStyle/>
        <a:p>
          <a:endParaRPr lang="en-US"/>
        </a:p>
      </dgm:t>
    </dgm:pt>
    <dgm:pt modelId="{8928881A-2AE5-584E-9D9C-F93F3E346D83}">
      <dgm:prSet phldrT="[Text]"/>
      <dgm:spPr/>
      <dgm:t>
        <a:bodyPr/>
        <a:lstStyle/>
        <a:p>
          <a:r>
            <a:rPr lang="en-US" dirty="0"/>
            <a:t>QC summary from FASTQ</a:t>
          </a:r>
        </a:p>
      </dgm:t>
    </dgm:pt>
    <dgm:pt modelId="{DCD7E5A5-E856-FF49-A675-A3DAB3191A4F}" type="parTrans" cxnId="{570A6A98-24D8-E548-93F3-6474325F59F7}">
      <dgm:prSet/>
      <dgm:spPr/>
      <dgm:t>
        <a:bodyPr/>
        <a:lstStyle/>
        <a:p>
          <a:endParaRPr lang="en-US"/>
        </a:p>
      </dgm:t>
    </dgm:pt>
    <dgm:pt modelId="{27C63820-1D19-1545-9215-9C33962F8636}" type="sibTrans" cxnId="{570A6A98-24D8-E548-93F3-6474325F59F7}">
      <dgm:prSet/>
      <dgm:spPr/>
      <dgm:t>
        <a:bodyPr/>
        <a:lstStyle/>
        <a:p>
          <a:endParaRPr lang="en-US"/>
        </a:p>
      </dgm:t>
    </dgm:pt>
    <dgm:pt modelId="{4E84B860-E6FC-FA45-90EE-600C47F92372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6328B86C-58DD-3A42-B973-063BD193964F}" type="parTrans" cxnId="{CD901634-9351-BF41-9455-C828A929CDB9}">
      <dgm:prSet/>
      <dgm:spPr/>
      <dgm:t>
        <a:bodyPr/>
        <a:lstStyle/>
        <a:p>
          <a:endParaRPr lang="en-US"/>
        </a:p>
      </dgm:t>
    </dgm:pt>
    <dgm:pt modelId="{32B09E1E-495E-8A49-852A-A8FC0464FB8A}" type="sibTrans" cxnId="{CD901634-9351-BF41-9455-C828A929CDB9}">
      <dgm:prSet/>
      <dgm:spPr/>
      <dgm:t>
        <a:bodyPr/>
        <a:lstStyle/>
        <a:p>
          <a:endParaRPr lang="en-US"/>
        </a:p>
      </dgm:t>
    </dgm:pt>
    <dgm:pt modelId="{CFC6E8E6-A217-C640-A9F8-CD8DA2EF28A1}">
      <dgm:prSet phldrT="[Text]"/>
      <dgm:spPr/>
      <dgm:t>
        <a:bodyPr/>
        <a:lstStyle/>
        <a:p>
          <a:r>
            <a:rPr lang="en-US" dirty="0"/>
            <a:t>Alignment (BAM) &amp; index</a:t>
          </a:r>
        </a:p>
      </dgm:t>
    </dgm:pt>
    <dgm:pt modelId="{EF88FCA0-CF22-684E-A39F-45526E8E69FF}" type="parTrans" cxnId="{3741E318-B2B3-114C-9B4E-0F207D71E664}">
      <dgm:prSet/>
      <dgm:spPr/>
      <dgm:t>
        <a:bodyPr/>
        <a:lstStyle/>
        <a:p>
          <a:endParaRPr lang="en-US"/>
        </a:p>
      </dgm:t>
    </dgm:pt>
    <dgm:pt modelId="{6CDB37B4-A750-1646-B3A4-6454B16D0F7B}" type="sibTrans" cxnId="{3741E318-B2B3-114C-9B4E-0F207D71E664}">
      <dgm:prSet/>
      <dgm:spPr/>
      <dgm:t>
        <a:bodyPr/>
        <a:lstStyle/>
        <a:p>
          <a:endParaRPr lang="en-US"/>
        </a:p>
      </dgm:t>
    </dgm:pt>
    <dgm:pt modelId="{CC41D689-BB42-B040-9D5C-566A8C0868EC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373FC2C9-E124-814C-B19E-95F5266123E9}" type="parTrans" cxnId="{BFC119AF-6178-2B40-8C87-384FBD674149}">
      <dgm:prSet/>
      <dgm:spPr/>
      <dgm:t>
        <a:bodyPr/>
        <a:lstStyle/>
        <a:p>
          <a:endParaRPr lang="en-US"/>
        </a:p>
      </dgm:t>
    </dgm:pt>
    <dgm:pt modelId="{03D54B91-157C-FF45-BD07-EE6A5EF443EC}" type="sibTrans" cxnId="{BFC119AF-6178-2B40-8C87-384FBD674149}">
      <dgm:prSet/>
      <dgm:spPr/>
      <dgm:t>
        <a:bodyPr/>
        <a:lstStyle/>
        <a:p>
          <a:endParaRPr lang="en-US"/>
        </a:p>
      </dgm:t>
    </dgm:pt>
    <dgm:pt modelId="{87D1AB6A-E3CF-7047-ACCF-E7E5C8605AA4}">
      <dgm:prSet phldrT="[Text]"/>
      <dgm:spPr/>
      <dgm:t>
        <a:bodyPr/>
        <a:lstStyle/>
        <a:p>
          <a:r>
            <a:rPr lang="en-US" dirty="0"/>
            <a:t>Coverage &amp; MAPQ summaries</a:t>
          </a:r>
        </a:p>
      </dgm:t>
    </dgm:pt>
    <dgm:pt modelId="{5E0EDA18-F7D8-844A-AD81-A93F9A08B1C0}" type="parTrans" cxnId="{CB606CE5-D27E-6F44-AFC9-4AD3A9E26C18}">
      <dgm:prSet/>
      <dgm:spPr/>
      <dgm:t>
        <a:bodyPr/>
        <a:lstStyle/>
        <a:p>
          <a:endParaRPr lang="en-US"/>
        </a:p>
      </dgm:t>
    </dgm:pt>
    <dgm:pt modelId="{030F2E23-4CDB-4145-8D4F-3C80F7AC73B3}" type="sibTrans" cxnId="{CB606CE5-D27E-6F44-AFC9-4AD3A9E26C18}">
      <dgm:prSet/>
      <dgm:spPr/>
      <dgm:t>
        <a:bodyPr/>
        <a:lstStyle/>
        <a:p>
          <a:endParaRPr lang="en-US"/>
        </a:p>
      </dgm:t>
    </dgm:pt>
    <dgm:pt modelId="{60C801DD-25E0-9F41-8908-A28F2E5878A0}">
      <dgm:prSet phldrT="[Text]"/>
      <dgm:spPr/>
      <dgm:t>
        <a:bodyPr/>
        <a:lstStyle/>
        <a:p>
          <a:r>
            <a:rPr lang="en-US" dirty="0"/>
            <a:t>4</a:t>
          </a:r>
        </a:p>
      </dgm:t>
    </dgm:pt>
    <dgm:pt modelId="{1AA1CD63-5448-8748-BD57-7B83DED7B335}" type="parTrans" cxnId="{4CADF91F-7A92-3049-89E3-E60A5DDECBE4}">
      <dgm:prSet/>
      <dgm:spPr/>
      <dgm:t>
        <a:bodyPr/>
        <a:lstStyle/>
        <a:p>
          <a:endParaRPr lang="en-US"/>
        </a:p>
      </dgm:t>
    </dgm:pt>
    <dgm:pt modelId="{3DAB953A-59D0-0A45-925A-910B7DD60B9B}" type="sibTrans" cxnId="{4CADF91F-7A92-3049-89E3-E60A5DDECBE4}">
      <dgm:prSet/>
      <dgm:spPr/>
      <dgm:t>
        <a:bodyPr/>
        <a:lstStyle/>
        <a:p>
          <a:endParaRPr lang="en-US"/>
        </a:p>
      </dgm:t>
    </dgm:pt>
    <dgm:pt modelId="{E4807083-DEF4-9647-953F-DB4BC585A79E}">
      <dgm:prSet phldrT="[Text]"/>
      <dgm:spPr/>
      <dgm:t>
        <a:bodyPr/>
        <a:lstStyle/>
        <a:p>
          <a:r>
            <a:rPr lang="en-US" dirty="0"/>
            <a:t>Variant calls (VCF)</a:t>
          </a:r>
        </a:p>
      </dgm:t>
    </dgm:pt>
    <dgm:pt modelId="{FC2357B0-7D10-6141-9735-D491435F1782}" type="parTrans" cxnId="{3952CE9A-A4F5-F248-9660-60A8AC64822E}">
      <dgm:prSet/>
      <dgm:spPr/>
      <dgm:t>
        <a:bodyPr/>
        <a:lstStyle/>
        <a:p>
          <a:endParaRPr lang="en-US"/>
        </a:p>
      </dgm:t>
    </dgm:pt>
    <dgm:pt modelId="{2801E362-56A0-904E-B856-2670FB1EFF77}" type="sibTrans" cxnId="{3952CE9A-A4F5-F248-9660-60A8AC64822E}">
      <dgm:prSet/>
      <dgm:spPr/>
      <dgm:t>
        <a:bodyPr/>
        <a:lstStyle/>
        <a:p>
          <a:endParaRPr lang="en-US"/>
        </a:p>
      </dgm:t>
    </dgm:pt>
    <dgm:pt modelId="{AADDF13D-683E-0145-A619-690A3009D42E}">
      <dgm:prSet phldrT="[Text]"/>
      <dgm:spPr/>
      <dgm:t>
        <a:bodyPr/>
        <a:lstStyle/>
        <a:p>
          <a:r>
            <a:rPr lang="en-US" dirty="0"/>
            <a:t>5</a:t>
          </a:r>
        </a:p>
      </dgm:t>
    </dgm:pt>
    <dgm:pt modelId="{1F401F9F-51B7-7842-9D85-BA30652EC305}" type="parTrans" cxnId="{FBC3F4CA-875E-A742-936A-27B619C3FCBB}">
      <dgm:prSet/>
      <dgm:spPr/>
      <dgm:t>
        <a:bodyPr/>
        <a:lstStyle/>
        <a:p>
          <a:endParaRPr lang="en-US"/>
        </a:p>
      </dgm:t>
    </dgm:pt>
    <dgm:pt modelId="{CC664C24-6645-B64F-9CD6-32160D992093}" type="sibTrans" cxnId="{FBC3F4CA-875E-A742-936A-27B619C3FCBB}">
      <dgm:prSet/>
      <dgm:spPr/>
      <dgm:t>
        <a:bodyPr/>
        <a:lstStyle/>
        <a:p>
          <a:endParaRPr lang="en-US"/>
        </a:p>
      </dgm:t>
    </dgm:pt>
    <dgm:pt modelId="{0E20DF3A-106D-4B44-9730-8D31C048FBD3}">
      <dgm:prSet phldrT="[Text]"/>
      <dgm:spPr/>
      <dgm:t>
        <a:bodyPr/>
        <a:lstStyle/>
        <a:p>
          <a:r>
            <a:rPr lang="en-US" dirty="0"/>
            <a:t>Visualization of variants</a:t>
          </a:r>
        </a:p>
      </dgm:t>
    </dgm:pt>
    <dgm:pt modelId="{B26CC8FD-5D0F-1447-A427-D5CB0B4AC7C3}" type="parTrans" cxnId="{02BBD3CB-0D99-474E-8C52-0471C7CCD69E}">
      <dgm:prSet/>
      <dgm:spPr/>
      <dgm:t>
        <a:bodyPr/>
        <a:lstStyle/>
        <a:p>
          <a:endParaRPr lang="en-US"/>
        </a:p>
      </dgm:t>
    </dgm:pt>
    <dgm:pt modelId="{4CAF8AA2-CDA7-5D4E-A3D5-DEDD72A0DA2D}" type="sibTrans" cxnId="{02BBD3CB-0D99-474E-8C52-0471C7CCD69E}">
      <dgm:prSet/>
      <dgm:spPr/>
      <dgm:t>
        <a:bodyPr/>
        <a:lstStyle/>
        <a:p>
          <a:endParaRPr lang="en-US"/>
        </a:p>
      </dgm:t>
    </dgm:pt>
    <dgm:pt modelId="{9434C7FB-6C80-C542-A279-8FBCAB1735BE}" type="pres">
      <dgm:prSet presAssocID="{178C515C-A1A4-BE46-AEAA-90815B684815}" presName="linearFlow" presStyleCnt="0">
        <dgm:presLayoutVars>
          <dgm:dir/>
          <dgm:animLvl val="lvl"/>
          <dgm:resizeHandles val="exact"/>
        </dgm:presLayoutVars>
      </dgm:prSet>
      <dgm:spPr/>
    </dgm:pt>
    <dgm:pt modelId="{41EDC349-4F6B-944A-B7FC-0F2CC37EE097}" type="pres">
      <dgm:prSet presAssocID="{C9A9388D-EBFF-1F46-B3F3-39D5FA9DF66E}" presName="composite" presStyleCnt="0"/>
      <dgm:spPr/>
    </dgm:pt>
    <dgm:pt modelId="{92FF7D16-AA4F-A048-9EAA-07668FF911A8}" type="pres">
      <dgm:prSet presAssocID="{C9A9388D-EBFF-1F46-B3F3-39D5FA9DF66E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9A01E194-C3C1-8344-9248-C72AF2D1F895}" type="pres">
      <dgm:prSet presAssocID="{C9A9388D-EBFF-1F46-B3F3-39D5FA9DF66E}" presName="descendantText" presStyleLbl="alignAcc1" presStyleIdx="0" presStyleCnt="5">
        <dgm:presLayoutVars>
          <dgm:bulletEnabled val="1"/>
        </dgm:presLayoutVars>
      </dgm:prSet>
      <dgm:spPr/>
    </dgm:pt>
    <dgm:pt modelId="{61CD7E8D-E2CF-204A-8C52-00DFA88F8A9F}" type="pres">
      <dgm:prSet presAssocID="{D9CB7DF2-5D40-3C4C-8479-D2F6F7278115}" presName="sp" presStyleCnt="0"/>
      <dgm:spPr/>
    </dgm:pt>
    <dgm:pt modelId="{28A55791-6BA8-284C-8EF5-355461CA49AB}" type="pres">
      <dgm:prSet presAssocID="{4E84B860-E6FC-FA45-90EE-600C47F92372}" presName="composite" presStyleCnt="0"/>
      <dgm:spPr/>
    </dgm:pt>
    <dgm:pt modelId="{292708A8-219B-EC41-9B91-BBB45BF07692}" type="pres">
      <dgm:prSet presAssocID="{4E84B860-E6FC-FA45-90EE-600C47F92372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A562FE20-EE32-934D-BC63-48680CE11BEA}" type="pres">
      <dgm:prSet presAssocID="{4E84B860-E6FC-FA45-90EE-600C47F92372}" presName="descendantText" presStyleLbl="alignAcc1" presStyleIdx="1" presStyleCnt="5">
        <dgm:presLayoutVars>
          <dgm:bulletEnabled val="1"/>
        </dgm:presLayoutVars>
      </dgm:prSet>
      <dgm:spPr/>
    </dgm:pt>
    <dgm:pt modelId="{896D5CE4-8B89-BB44-8FA2-9A751DED01AC}" type="pres">
      <dgm:prSet presAssocID="{32B09E1E-495E-8A49-852A-A8FC0464FB8A}" presName="sp" presStyleCnt="0"/>
      <dgm:spPr/>
    </dgm:pt>
    <dgm:pt modelId="{8D8191ED-CBD8-574F-B98A-5E822E83AD10}" type="pres">
      <dgm:prSet presAssocID="{CC41D689-BB42-B040-9D5C-566A8C0868EC}" presName="composite" presStyleCnt="0"/>
      <dgm:spPr/>
    </dgm:pt>
    <dgm:pt modelId="{A22C88A2-7FA0-6749-A3E4-3224A522567A}" type="pres">
      <dgm:prSet presAssocID="{CC41D689-BB42-B040-9D5C-566A8C0868EC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5D4CF4E9-4413-B948-BCAB-23E70C6773E1}" type="pres">
      <dgm:prSet presAssocID="{CC41D689-BB42-B040-9D5C-566A8C0868EC}" presName="descendantText" presStyleLbl="alignAcc1" presStyleIdx="2" presStyleCnt="5">
        <dgm:presLayoutVars>
          <dgm:bulletEnabled val="1"/>
        </dgm:presLayoutVars>
      </dgm:prSet>
      <dgm:spPr/>
    </dgm:pt>
    <dgm:pt modelId="{B71CA1F1-F444-2F44-B172-19C6244237FE}" type="pres">
      <dgm:prSet presAssocID="{03D54B91-157C-FF45-BD07-EE6A5EF443EC}" presName="sp" presStyleCnt="0"/>
      <dgm:spPr/>
    </dgm:pt>
    <dgm:pt modelId="{E28F7AEC-9FED-B649-BDA5-FB11F37841C6}" type="pres">
      <dgm:prSet presAssocID="{60C801DD-25E0-9F41-8908-A28F2E5878A0}" presName="composite" presStyleCnt="0"/>
      <dgm:spPr/>
    </dgm:pt>
    <dgm:pt modelId="{D66E4361-0EF5-7241-9BB6-F30FE7737870}" type="pres">
      <dgm:prSet presAssocID="{60C801DD-25E0-9F41-8908-A28F2E5878A0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7A52B80E-F2A1-2441-AF25-668EACDC689B}" type="pres">
      <dgm:prSet presAssocID="{60C801DD-25E0-9F41-8908-A28F2E5878A0}" presName="descendantText" presStyleLbl="alignAcc1" presStyleIdx="3" presStyleCnt="5">
        <dgm:presLayoutVars>
          <dgm:bulletEnabled val="1"/>
        </dgm:presLayoutVars>
      </dgm:prSet>
      <dgm:spPr/>
    </dgm:pt>
    <dgm:pt modelId="{1DDBA4BA-6C0F-B74A-B9C0-E8B8B70BD4E3}" type="pres">
      <dgm:prSet presAssocID="{3DAB953A-59D0-0A45-925A-910B7DD60B9B}" presName="sp" presStyleCnt="0"/>
      <dgm:spPr/>
    </dgm:pt>
    <dgm:pt modelId="{39AAEB16-ADD1-A94D-82F4-D0D25E120150}" type="pres">
      <dgm:prSet presAssocID="{AADDF13D-683E-0145-A619-690A3009D42E}" presName="composite" presStyleCnt="0"/>
      <dgm:spPr/>
    </dgm:pt>
    <dgm:pt modelId="{8F1FDE7A-B3DB-3345-929E-469D2B1157A0}" type="pres">
      <dgm:prSet presAssocID="{AADDF13D-683E-0145-A619-690A3009D42E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2ABF514B-3B88-EA47-9742-5981E6D1503E}" type="pres">
      <dgm:prSet presAssocID="{AADDF13D-683E-0145-A619-690A3009D42E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3741E318-B2B3-114C-9B4E-0F207D71E664}" srcId="{4E84B860-E6FC-FA45-90EE-600C47F92372}" destId="{CFC6E8E6-A217-C640-A9F8-CD8DA2EF28A1}" srcOrd="0" destOrd="0" parTransId="{EF88FCA0-CF22-684E-A39F-45526E8E69FF}" sibTransId="{6CDB37B4-A750-1646-B3A4-6454B16D0F7B}"/>
    <dgm:cxn modelId="{4CADF91F-7A92-3049-89E3-E60A5DDECBE4}" srcId="{178C515C-A1A4-BE46-AEAA-90815B684815}" destId="{60C801DD-25E0-9F41-8908-A28F2E5878A0}" srcOrd="3" destOrd="0" parTransId="{1AA1CD63-5448-8748-BD57-7B83DED7B335}" sibTransId="{3DAB953A-59D0-0A45-925A-910B7DD60B9B}"/>
    <dgm:cxn modelId="{CD901634-9351-BF41-9455-C828A929CDB9}" srcId="{178C515C-A1A4-BE46-AEAA-90815B684815}" destId="{4E84B860-E6FC-FA45-90EE-600C47F92372}" srcOrd="1" destOrd="0" parTransId="{6328B86C-58DD-3A42-B973-063BD193964F}" sibTransId="{32B09E1E-495E-8A49-852A-A8FC0464FB8A}"/>
    <dgm:cxn modelId="{88EA2D3E-FDCC-F343-9C54-C032C89BF54E}" type="presOf" srcId="{4E84B860-E6FC-FA45-90EE-600C47F92372}" destId="{292708A8-219B-EC41-9B91-BBB45BF07692}" srcOrd="0" destOrd="0" presId="urn:microsoft.com/office/officeart/2005/8/layout/chevron2"/>
    <dgm:cxn modelId="{6C6C5B44-4795-FC47-9043-511A31279CC7}" type="presOf" srcId="{178C515C-A1A4-BE46-AEAA-90815B684815}" destId="{9434C7FB-6C80-C542-A279-8FBCAB1735BE}" srcOrd="0" destOrd="0" presId="urn:microsoft.com/office/officeart/2005/8/layout/chevron2"/>
    <dgm:cxn modelId="{569DF16F-3BDC-7A4F-855E-D25AB677AFD6}" type="presOf" srcId="{AADDF13D-683E-0145-A619-690A3009D42E}" destId="{8F1FDE7A-B3DB-3345-929E-469D2B1157A0}" srcOrd="0" destOrd="0" presId="urn:microsoft.com/office/officeart/2005/8/layout/chevron2"/>
    <dgm:cxn modelId="{282E9B7C-E2BD-4D41-8C09-9CD57403DFB1}" type="presOf" srcId="{60C801DD-25E0-9F41-8908-A28F2E5878A0}" destId="{D66E4361-0EF5-7241-9BB6-F30FE7737870}" srcOrd="0" destOrd="0" presId="urn:microsoft.com/office/officeart/2005/8/layout/chevron2"/>
    <dgm:cxn modelId="{601F0E7D-8515-C446-9893-7FD5CFD6A7E4}" type="presOf" srcId="{8928881A-2AE5-584E-9D9C-F93F3E346D83}" destId="{9A01E194-C3C1-8344-9248-C72AF2D1F895}" srcOrd="0" destOrd="0" presId="urn:microsoft.com/office/officeart/2005/8/layout/chevron2"/>
    <dgm:cxn modelId="{340B4984-3C64-004C-B29F-F97D6C7D9DDE}" type="presOf" srcId="{CFC6E8E6-A217-C640-A9F8-CD8DA2EF28A1}" destId="{A562FE20-EE32-934D-BC63-48680CE11BEA}" srcOrd="0" destOrd="0" presId="urn:microsoft.com/office/officeart/2005/8/layout/chevron2"/>
    <dgm:cxn modelId="{06322292-062E-D041-9628-BA7AC63478A3}" srcId="{178C515C-A1A4-BE46-AEAA-90815B684815}" destId="{C9A9388D-EBFF-1F46-B3F3-39D5FA9DF66E}" srcOrd="0" destOrd="0" parTransId="{576518FF-745C-A146-8520-A031810646D6}" sibTransId="{D9CB7DF2-5D40-3C4C-8479-D2F6F7278115}"/>
    <dgm:cxn modelId="{570A6A98-24D8-E548-93F3-6474325F59F7}" srcId="{C9A9388D-EBFF-1F46-B3F3-39D5FA9DF66E}" destId="{8928881A-2AE5-584E-9D9C-F93F3E346D83}" srcOrd="0" destOrd="0" parTransId="{DCD7E5A5-E856-FF49-A675-A3DAB3191A4F}" sibTransId="{27C63820-1D19-1545-9215-9C33962F8636}"/>
    <dgm:cxn modelId="{ABA4EB99-81DA-2241-9725-DD2A80FC3433}" type="presOf" srcId="{E4807083-DEF4-9647-953F-DB4BC585A79E}" destId="{7A52B80E-F2A1-2441-AF25-668EACDC689B}" srcOrd="0" destOrd="0" presId="urn:microsoft.com/office/officeart/2005/8/layout/chevron2"/>
    <dgm:cxn modelId="{3952CE9A-A4F5-F248-9660-60A8AC64822E}" srcId="{60C801DD-25E0-9F41-8908-A28F2E5878A0}" destId="{E4807083-DEF4-9647-953F-DB4BC585A79E}" srcOrd="0" destOrd="0" parTransId="{FC2357B0-7D10-6141-9735-D491435F1782}" sibTransId="{2801E362-56A0-904E-B856-2670FB1EFF77}"/>
    <dgm:cxn modelId="{BFC119AF-6178-2B40-8C87-384FBD674149}" srcId="{178C515C-A1A4-BE46-AEAA-90815B684815}" destId="{CC41D689-BB42-B040-9D5C-566A8C0868EC}" srcOrd="2" destOrd="0" parTransId="{373FC2C9-E124-814C-B19E-95F5266123E9}" sibTransId="{03D54B91-157C-FF45-BD07-EE6A5EF443EC}"/>
    <dgm:cxn modelId="{C2DB5CB5-04D2-4C46-AFCD-A7B8F92F28F7}" type="presOf" srcId="{CC41D689-BB42-B040-9D5C-566A8C0868EC}" destId="{A22C88A2-7FA0-6749-A3E4-3224A522567A}" srcOrd="0" destOrd="0" presId="urn:microsoft.com/office/officeart/2005/8/layout/chevron2"/>
    <dgm:cxn modelId="{FBC3F4CA-875E-A742-936A-27B619C3FCBB}" srcId="{178C515C-A1A4-BE46-AEAA-90815B684815}" destId="{AADDF13D-683E-0145-A619-690A3009D42E}" srcOrd="4" destOrd="0" parTransId="{1F401F9F-51B7-7842-9D85-BA30652EC305}" sibTransId="{CC664C24-6645-B64F-9CD6-32160D992093}"/>
    <dgm:cxn modelId="{02BBD3CB-0D99-474E-8C52-0471C7CCD69E}" srcId="{AADDF13D-683E-0145-A619-690A3009D42E}" destId="{0E20DF3A-106D-4B44-9730-8D31C048FBD3}" srcOrd="0" destOrd="0" parTransId="{B26CC8FD-5D0F-1447-A427-D5CB0B4AC7C3}" sibTransId="{4CAF8AA2-CDA7-5D4E-A3D5-DEDD72A0DA2D}"/>
    <dgm:cxn modelId="{591949D3-2C8F-C049-93B2-AA36B9F797B1}" type="presOf" srcId="{0E20DF3A-106D-4B44-9730-8D31C048FBD3}" destId="{2ABF514B-3B88-EA47-9742-5981E6D1503E}" srcOrd="0" destOrd="0" presId="urn:microsoft.com/office/officeart/2005/8/layout/chevron2"/>
    <dgm:cxn modelId="{B1E705D5-4C80-874E-884D-E19FDAF1EE0F}" type="presOf" srcId="{87D1AB6A-E3CF-7047-ACCF-E7E5C8605AA4}" destId="{5D4CF4E9-4413-B948-BCAB-23E70C6773E1}" srcOrd="0" destOrd="0" presId="urn:microsoft.com/office/officeart/2005/8/layout/chevron2"/>
    <dgm:cxn modelId="{CB606CE5-D27E-6F44-AFC9-4AD3A9E26C18}" srcId="{CC41D689-BB42-B040-9D5C-566A8C0868EC}" destId="{87D1AB6A-E3CF-7047-ACCF-E7E5C8605AA4}" srcOrd="0" destOrd="0" parTransId="{5E0EDA18-F7D8-844A-AD81-A93F9A08B1C0}" sibTransId="{030F2E23-4CDB-4145-8D4F-3C80F7AC73B3}"/>
    <dgm:cxn modelId="{25E260F1-3427-F24A-8BF1-62486A878513}" type="presOf" srcId="{C9A9388D-EBFF-1F46-B3F3-39D5FA9DF66E}" destId="{92FF7D16-AA4F-A048-9EAA-07668FF911A8}" srcOrd="0" destOrd="0" presId="urn:microsoft.com/office/officeart/2005/8/layout/chevron2"/>
    <dgm:cxn modelId="{89AF3656-1499-AC4F-B617-3944DC8579B4}" type="presParOf" srcId="{9434C7FB-6C80-C542-A279-8FBCAB1735BE}" destId="{41EDC349-4F6B-944A-B7FC-0F2CC37EE097}" srcOrd="0" destOrd="0" presId="urn:microsoft.com/office/officeart/2005/8/layout/chevron2"/>
    <dgm:cxn modelId="{CB72701E-F3CE-9540-BF5B-717140D488FE}" type="presParOf" srcId="{41EDC349-4F6B-944A-B7FC-0F2CC37EE097}" destId="{92FF7D16-AA4F-A048-9EAA-07668FF911A8}" srcOrd="0" destOrd="0" presId="urn:microsoft.com/office/officeart/2005/8/layout/chevron2"/>
    <dgm:cxn modelId="{CD90FADB-6F67-514E-8886-7C1273DFA991}" type="presParOf" srcId="{41EDC349-4F6B-944A-B7FC-0F2CC37EE097}" destId="{9A01E194-C3C1-8344-9248-C72AF2D1F895}" srcOrd="1" destOrd="0" presId="urn:microsoft.com/office/officeart/2005/8/layout/chevron2"/>
    <dgm:cxn modelId="{10933F29-1723-2A40-BA4F-671BB9D8D080}" type="presParOf" srcId="{9434C7FB-6C80-C542-A279-8FBCAB1735BE}" destId="{61CD7E8D-E2CF-204A-8C52-00DFA88F8A9F}" srcOrd="1" destOrd="0" presId="urn:microsoft.com/office/officeart/2005/8/layout/chevron2"/>
    <dgm:cxn modelId="{370C7C6B-2423-D840-8E06-C26EA54B53F9}" type="presParOf" srcId="{9434C7FB-6C80-C542-A279-8FBCAB1735BE}" destId="{28A55791-6BA8-284C-8EF5-355461CA49AB}" srcOrd="2" destOrd="0" presId="urn:microsoft.com/office/officeart/2005/8/layout/chevron2"/>
    <dgm:cxn modelId="{B3DEFCFA-5444-E947-8891-F23102CA11C6}" type="presParOf" srcId="{28A55791-6BA8-284C-8EF5-355461CA49AB}" destId="{292708A8-219B-EC41-9B91-BBB45BF07692}" srcOrd="0" destOrd="0" presId="urn:microsoft.com/office/officeart/2005/8/layout/chevron2"/>
    <dgm:cxn modelId="{0E5EA626-A5CF-AD47-9297-38E8EFF5D3D7}" type="presParOf" srcId="{28A55791-6BA8-284C-8EF5-355461CA49AB}" destId="{A562FE20-EE32-934D-BC63-48680CE11BEA}" srcOrd="1" destOrd="0" presId="urn:microsoft.com/office/officeart/2005/8/layout/chevron2"/>
    <dgm:cxn modelId="{7F35EDFD-E2ED-D64C-B686-CD0F73E66D08}" type="presParOf" srcId="{9434C7FB-6C80-C542-A279-8FBCAB1735BE}" destId="{896D5CE4-8B89-BB44-8FA2-9A751DED01AC}" srcOrd="3" destOrd="0" presId="urn:microsoft.com/office/officeart/2005/8/layout/chevron2"/>
    <dgm:cxn modelId="{55E036FA-0709-E345-9E82-BF04FB03EFCE}" type="presParOf" srcId="{9434C7FB-6C80-C542-A279-8FBCAB1735BE}" destId="{8D8191ED-CBD8-574F-B98A-5E822E83AD10}" srcOrd="4" destOrd="0" presId="urn:microsoft.com/office/officeart/2005/8/layout/chevron2"/>
    <dgm:cxn modelId="{CC165FE4-3F3B-F241-8A5A-95BC01B6FF69}" type="presParOf" srcId="{8D8191ED-CBD8-574F-B98A-5E822E83AD10}" destId="{A22C88A2-7FA0-6749-A3E4-3224A522567A}" srcOrd="0" destOrd="0" presId="urn:microsoft.com/office/officeart/2005/8/layout/chevron2"/>
    <dgm:cxn modelId="{7A894D7F-A3B1-B14A-97F6-C2E49BF8F684}" type="presParOf" srcId="{8D8191ED-CBD8-574F-B98A-5E822E83AD10}" destId="{5D4CF4E9-4413-B948-BCAB-23E70C6773E1}" srcOrd="1" destOrd="0" presId="urn:microsoft.com/office/officeart/2005/8/layout/chevron2"/>
    <dgm:cxn modelId="{2D5CF4B5-A4A7-8F45-9D95-FBEECC7985E1}" type="presParOf" srcId="{9434C7FB-6C80-C542-A279-8FBCAB1735BE}" destId="{B71CA1F1-F444-2F44-B172-19C6244237FE}" srcOrd="5" destOrd="0" presId="urn:microsoft.com/office/officeart/2005/8/layout/chevron2"/>
    <dgm:cxn modelId="{1417C73A-DF9D-D04E-B841-67BED401169A}" type="presParOf" srcId="{9434C7FB-6C80-C542-A279-8FBCAB1735BE}" destId="{E28F7AEC-9FED-B649-BDA5-FB11F37841C6}" srcOrd="6" destOrd="0" presId="urn:microsoft.com/office/officeart/2005/8/layout/chevron2"/>
    <dgm:cxn modelId="{EC03D47E-8D06-8541-9126-255EECA41140}" type="presParOf" srcId="{E28F7AEC-9FED-B649-BDA5-FB11F37841C6}" destId="{D66E4361-0EF5-7241-9BB6-F30FE7737870}" srcOrd="0" destOrd="0" presId="urn:microsoft.com/office/officeart/2005/8/layout/chevron2"/>
    <dgm:cxn modelId="{C9742519-8C88-7442-B31F-3119B7EC2067}" type="presParOf" srcId="{E28F7AEC-9FED-B649-BDA5-FB11F37841C6}" destId="{7A52B80E-F2A1-2441-AF25-668EACDC689B}" srcOrd="1" destOrd="0" presId="urn:microsoft.com/office/officeart/2005/8/layout/chevron2"/>
    <dgm:cxn modelId="{F6BF7A6E-001A-0840-8AFC-6C6E5B43A46C}" type="presParOf" srcId="{9434C7FB-6C80-C542-A279-8FBCAB1735BE}" destId="{1DDBA4BA-6C0F-B74A-B9C0-E8B8B70BD4E3}" srcOrd="7" destOrd="0" presId="urn:microsoft.com/office/officeart/2005/8/layout/chevron2"/>
    <dgm:cxn modelId="{97E3A721-9950-6346-AFF8-62EE2C92464E}" type="presParOf" srcId="{9434C7FB-6C80-C542-A279-8FBCAB1735BE}" destId="{39AAEB16-ADD1-A94D-82F4-D0D25E120150}" srcOrd="8" destOrd="0" presId="urn:microsoft.com/office/officeart/2005/8/layout/chevron2"/>
    <dgm:cxn modelId="{108C8313-14EF-2846-815C-11E18ED5F551}" type="presParOf" srcId="{39AAEB16-ADD1-A94D-82F4-D0D25E120150}" destId="{8F1FDE7A-B3DB-3345-929E-469D2B1157A0}" srcOrd="0" destOrd="0" presId="urn:microsoft.com/office/officeart/2005/8/layout/chevron2"/>
    <dgm:cxn modelId="{CB586103-3E44-A848-A27F-0EB769288A18}" type="presParOf" srcId="{39AAEB16-ADD1-A94D-82F4-D0D25E120150}" destId="{2ABF514B-3B88-EA47-9742-5981E6D1503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F56EC4C-B50A-E44A-B0F9-57484E95D0EE}" type="doc">
      <dgm:prSet loTypeId="urn:microsoft.com/office/officeart/2005/8/layout/cycle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D80E01-466C-1C4B-A26D-514AFFCEB69D}">
      <dgm:prSet phldrT="[Text]"/>
      <dgm:spPr/>
      <dgm:t>
        <a:bodyPr/>
        <a:lstStyle/>
        <a:p>
          <a:r>
            <a:rPr lang="en-US" dirty="0"/>
            <a:t>Base quality (Q)</a:t>
          </a:r>
        </a:p>
      </dgm:t>
    </dgm:pt>
    <dgm:pt modelId="{32468863-BDE4-F84A-99D4-CE2B53062B12}" type="parTrans" cxnId="{0723BA9B-2CE3-B046-A72F-C5D2321BD954}">
      <dgm:prSet/>
      <dgm:spPr/>
      <dgm:t>
        <a:bodyPr/>
        <a:lstStyle/>
        <a:p>
          <a:endParaRPr lang="en-US"/>
        </a:p>
      </dgm:t>
    </dgm:pt>
    <dgm:pt modelId="{F94A1D10-2C76-0342-82AC-D354EF8B266A}" type="sibTrans" cxnId="{0723BA9B-2CE3-B046-A72F-C5D2321BD954}">
      <dgm:prSet/>
      <dgm:spPr/>
      <dgm:t>
        <a:bodyPr/>
        <a:lstStyle/>
        <a:p>
          <a:endParaRPr lang="en-US"/>
        </a:p>
      </dgm:t>
    </dgm:pt>
    <dgm:pt modelId="{CA7D64B7-475F-2147-AA75-95116CA69088}">
      <dgm:prSet phldrT="[Text]"/>
      <dgm:spPr/>
      <dgm:t>
        <a:bodyPr/>
        <a:lstStyle/>
        <a:p>
          <a:r>
            <a:rPr lang="en-US" dirty="0"/>
            <a:t>Mapping Quality (MAPQ)</a:t>
          </a:r>
        </a:p>
      </dgm:t>
    </dgm:pt>
    <dgm:pt modelId="{9D7E6F1E-2668-2445-B223-A9152BE6C673}" type="parTrans" cxnId="{CD6B9216-4B22-844A-A9A3-A690C6F9285E}">
      <dgm:prSet/>
      <dgm:spPr/>
      <dgm:t>
        <a:bodyPr/>
        <a:lstStyle/>
        <a:p>
          <a:endParaRPr lang="en-US"/>
        </a:p>
      </dgm:t>
    </dgm:pt>
    <dgm:pt modelId="{54DA6532-B8C7-7741-84F1-1DF443AF2455}" type="sibTrans" cxnId="{CD6B9216-4B22-844A-A9A3-A690C6F9285E}">
      <dgm:prSet/>
      <dgm:spPr/>
      <dgm:t>
        <a:bodyPr/>
        <a:lstStyle/>
        <a:p>
          <a:endParaRPr lang="en-US"/>
        </a:p>
      </dgm:t>
    </dgm:pt>
    <dgm:pt modelId="{DD1C2F41-B654-F64B-B3A0-1C183E334E16}">
      <dgm:prSet phldrT="[Text]"/>
      <dgm:spPr/>
      <dgm:t>
        <a:bodyPr/>
        <a:lstStyle/>
        <a:p>
          <a:r>
            <a:rPr lang="en-US" dirty="0"/>
            <a:t>Depth / allele fraction</a:t>
          </a:r>
        </a:p>
      </dgm:t>
    </dgm:pt>
    <dgm:pt modelId="{39051DC9-CB70-C045-A74B-5FD9A654F297}" type="parTrans" cxnId="{42057498-7A9E-7645-9570-3ADF9E3EB534}">
      <dgm:prSet/>
      <dgm:spPr/>
      <dgm:t>
        <a:bodyPr/>
        <a:lstStyle/>
        <a:p>
          <a:endParaRPr lang="en-US"/>
        </a:p>
      </dgm:t>
    </dgm:pt>
    <dgm:pt modelId="{CDA02AEE-8EC9-8C45-87EB-0005438362EF}" type="sibTrans" cxnId="{42057498-7A9E-7645-9570-3ADF9E3EB534}">
      <dgm:prSet/>
      <dgm:spPr/>
      <dgm:t>
        <a:bodyPr/>
        <a:lstStyle/>
        <a:p>
          <a:endParaRPr lang="en-US"/>
        </a:p>
      </dgm:t>
    </dgm:pt>
    <dgm:pt modelId="{A0748699-1425-4344-BA2D-21EF0EAEA7F3}">
      <dgm:prSet phldrT="[Text]"/>
      <dgm:spPr/>
      <dgm:t>
        <a:bodyPr/>
        <a:lstStyle/>
        <a:p>
          <a:r>
            <a:rPr lang="en-US" dirty="0"/>
            <a:t>Repeat Context</a:t>
          </a:r>
        </a:p>
      </dgm:t>
    </dgm:pt>
    <dgm:pt modelId="{0C7D45D9-8605-B643-AA2C-1B1461A60D04}" type="parTrans" cxnId="{6BC9B283-2089-9140-9DA5-B6CFB21AED26}">
      <dgm:prSet/>
      <dgm:spPr/>
      <dgm:t>
        <a:bodyPr/>
        <a:lstStyle/>
        <a:p>
          <a:endParaRPr lang="en-US"/>
        </a:p>
      </dgm:t>
    </dgm:pt>
    <dgm:pt modelId="{AAF78185-E23E-5D4C-B6D8-9663604FF1C2}" type="sibTrans" cxnId="{6BC9B283-2089-9140-9DA5-B6CFB21AED26}">
      <dgm:prSet/>
      <dgm:spPr/>
      <dgm:t>
        <a:bodyPr/>
        <a:lstStyle/>
        <a:p>
          <a:endParaRPr lang="en-US"/>
        </a:p>
      </dgm:t>
    </dgm:pt>
    <dgm:pt modelId="{D509666C-6ADE-4449-934A-DE7C4A6AA437}" type="pres">
      <dgm:prSet presAssocID="{3F56EC4C-B50A-E44A-B0F9-57484E95D0EE}" presName="cycle" presStyleCnt="0">
        <dgm:presLayoutVars>
          <dgm:dir/>
          <dgm:resizeHandles val="exact"/>
        </dgm:presLayoutVars>
      </dgm:prSet>
      <dgm:spPr/>
    </dgm:pt>
    <dgm:pt modelId="{5F2DF665-FF19-FE4F-B17A-FE2E820D0519}" type="pres">
      <dgm:prSet presAssocID="{9ED80E01-466C-1C4B-A26D-514AFFCEB69D}" presName="node" presStyleLbl="node1" presStyleIdx="0" presStyleCnt="4">
        <dgm:presLayoutVars>
          <dgm:bulletEnabled val="1"/>
        </dgm:presLayoutVars>
      </dgm:prSet>
      <dgm:spPr/>
    </dgm:pt>
    <dgm:pt modelId="{35D3F827-60F1-364A-A9E2-F8ADC1FD84A6}" type="pres">
      <dgm:prSet presAssocID="{9ED80E01-466C-1C4B-A26D-514AFFCEB69D}" presName="spNode" presStyleCnt="0"/>
      <dgm:spPr/>
    </dgm:pt>
    <dgm:pt modelId="{8C2A0A20-60C9-874E-A00F-C18219115BFB}" type="pres">
      <dgm:prSet presAssocID="{F94A1D10-2C76-0342-82AC-D354EF8B266A}" presName="sibTrans" presStyleLbl="sibTrans1D1" presStyleIdx="0" presStyleCnt="4"/>
      <dgm:spPr/>
    </dgm:pt>
    <dgm:pt modelId="{3C91D03D-311B-3940-B1B4-DBF1561DDDF0}" type="pres">
      <dgm:prSet presAssocID="{CA7D64B7-475F-2147-AA75-95116CA69088}" presName="node" presStyleLbl="node1" presStyleIdx="1" presStyleCnt="4">
        <dgm:presLayoutVars>
          <dgm:bulletEnabled val="1"/>
        </dgm:presLayoutVars>
      </dgm:prSet>
      <dgm:spPr/>
    </dgm:pt>
    <dgm:pt modelId="{D8F92364-3478-454B-B523-57A9529CE630}" type="pres">
      <dgm:prSet presAssocID="{CA7D64B7-475F-2147-AA75-95116CA69088}" presName="spNode" presStyleCnt="0"/>
      <dgm:spPr/>
    </dgm:pt>
    <dgm:pt modelId="{1E55C125-6286-3F46-B6FD-20AE9A902EF4}" type="pres">
      <dgm:prSet presAssocID="{54DA6532-B8C7-7741-84F1-1DF443AF2455}" presName="sibTrans" presStyleLbl="sibTrans1D1" presStyleIdx="1" presStyleCnt="4"/>
      <dgm:spPr/>
    </dgm:pt>
    <dgm:pt modelId="{69CA28E9-E1F2-D042-BDC8-178C16DC9F19}" type="pres">
      <dgm:prSet presAssocID="{DD1C2F41-B654-F64B-B3A0-1C183E334E16}" presName="node" presStyleLbl="node1" presStyleIdx="2" presStyleCnt="4">
        <dgm:presLayoutVars>
          <dgm:bulletEnabled val="1"/>
        </dgm:presLayoutVars>
      </dgm:prSet>
      <dgm:spPr/>
    </dgm:pt>
    <dgm:pt modelId="{ABACD438-7611-B74A-95C6-1DB53DA4EFEB}" type="pres">
      <dgm:prSet presAssocID="{DD1C2F41-B654-F64B-B3A0-1C183E334E16}" presName="spNode" presStyleCnt="0"/>
      <dgm:spPr/>
    </dgm:pt>
    <dgm:pt modelId="{E3F0677A-48AA-F34A-B95D-4CCCBCBD428B}" type="pres">
      <dgm:prSet presAssocID="{CDA02AEE-8EC9-8C45-87EB-0005438362EF}" presName="sibTrans" presStyleLbl="sibTrans1D1" presStyleIdx="2" presStyleCnt="4"/>
      <dgm:spPr/>
    </dgm:pt>
    <dgm:pt modelId="{D5FA2CEF-25AB-494D-8275-4F58D0F2FBDC}" type="pres">
      <dgm:prSet presAssocID="{A0748699-1425-4344-BA2D-21EF0EAEA7F3}" presName="node" presStyleLbl="node1" presStyleIdx="3" presStyleCnt="4">
        <dgm:presLayoutVars>
          <dgm:bulletEnabled val="1"/>
        </dgm:presLayoutVars>
      </dgm:prSet>
      <dgm:spPr/>
    </dgm:pt>
    <dgm:pt modelId="{390B66EE-8378-E348-B7C7-D114D12A1A9B}" type="pres">
      <dgm:prSet presAssocID="{A0748699-1425-4344-BA2D-21EF0EAEA7F3}" presName="spNode" presStyleCnt="0"/>
      <dgm:spPr/>
    </dgm:pt>
    <dgm:pt modelId="{DF0AF6DD-4DED-2A4E-BBE9-D09AEC3F5E17}" type="pres">
      <dgm:prSet presAssocID="{AAF78185-E23E-5D4C-B6D8-9663604FF1C2}" presName="sibTrans" presStyleLbl="sibTrans1D1" presStyleIdx="3" presStyleCnt="4"/>
      <dgm:spPr/>
    </dgm:pt>
  </dgm:ptLst>
  <dgm:cxnLst>
    <dgm:cxn modelId="{68F25D13-9CBB-614C-A5B3-8C07C69DE8AF}" type="presOf" srcId="{54DA6532-B8C7-7741-84F1-1DF443AF2455}" destId="{1E55C125-6286-3F46-B6FD-20AE9A902EF4}" srcOrd="0" destOrd="0" presId="urn:microsoft.com/office/officeart/2005/8/layout/cycle6"/>
    <dgm:cxn modelId="{CD6B9216-4B22-844A-A9A3-A690C6F9285E}" srcId="{3F56EC4C-B50A-E44A-B0F9-57484E95D0EE}" destId="{CA7D64B7-475F-2147-AA75-95116CA69088}" srcOrd="1" destOrd="0" parTransId="{9D7E6F1E-2668-2445-B223-A9152BE6C673}" sibTransId="{54DA6532-B8C7-7741-84F1-1DF443AF2455}"/>
    <dgm:cxn modelId="{54F3F518-5849-5C44-9EA7-BFD608B8B62D}" type="presOf" srcId="{CDA02AEE-8EC9-8C45-87EB-0005438362EF}" destId="{E3F0677A-48AA-F34A-B95D-4CCCBCBD428B}" srcOrd="0" destOrd="0" presId="urn:microsoft.com/office/officeart/2005/8/layout/cycle6"/>
    <dgm:cxn modelId="{5EB66625-AFF5-B540-8ABB-4DED81D960CC}" type="presOf" srcId="{3F56EC4C-B50A-E44A-B0F9-57484E95D0EE}" destId="{D509666C-6ADE-4449-934A-DE7C4A6AA437}" srcOrd="0" destOrd="0" presId="urn:microsoft.com/office/officeart/2005/8/layout/cycle6"/>
    <dgm:cxn modelId="{427A384D-6487-3E48-A727-D61C3C5EEFC2}" type="presOf" srcId="{CA7D64B7-475F-2147-AA75-95116CA69088}" destId="{3C91D03D-311B-3940-B1B4-DBF1561DDDF0}" srcOrd="0" destOrd="0" presId="urn:microsoft.com/office/officeart/2005/8/layout/cycle6"/>
    <dgm:cxn modelId="{93396A5F-97CD-AB4B-9593-520D52D01983}" type="presOf" srcId="{F94A1D10-2C76-0342-82AC-D354EF8B266A}" destId="{8C2A0A20-60C9-874E-A00F-C18219115BFB}" srcOrd="0" destOrd="0" presId="urn:microsoft.com/office/officeart/2005/8/layout/cycle6"/>
    <dgm:cxn modelId="{F1DF2461-A951-B94C-A694-0E4E108CE8CE}" type="presOf" srcId="{DD1C2F41-B654-F64B-B3A0-1C183E334E16}" destId="{69CA28E9-E1F2-D042-BDC8-178C16DC9F19}" srcOrd="0" destOrd="0" presId="urn:microsoft.com/office/officeart/2005/8/layout/cycle6"/>
    <dgm:cxn modelId="{6BC9B283-2089-9140-9DA5-B6CFB21AED26}" srcId="{3F56EC4C-B50A-E44A-B0F9-57484E95D0EE}" destId="{A0748699-1425-4344-BA2D-21EF0EAEA7F3}" srcOrd="3" destOrd="0" parTransId="{0C7D45D9-8605-B643-AA2C-1B1461A60D04}" sibTransId="{AAF78185-E23E-5D4C-B6D8-9663604FF1C2}"/>
    <dgm:cxn modelId="{42057498-7A9E-7645-9570-3ADF9E3EB534}" srcId="{3F56EC4C-B50A-E44A-B0F9-57484E95D0EE}" destId="{DD1C2F41-B654-F64B-B3A0-1C183E334E16}" srcOrd="2" destOrd="0" parTransId="{39051DC9-CB70-C045-A74B-5FD9A654F297}" sibTransId="{CDA02AEE-8EC9-8C45-87EB-0005438362EF}"/>
    <dgm:cxn modelId="{0723BA9B-2CE3-B046-A72F-C5D2321BD954}" srcId="{3F56EC4C-B50A-E44A-B0F9-57484E95D0EE}" destId="{9ED80E01-466C-1C4B-A26D-514AFFCEB69D}" srcOrd="0" destOrd="0" parTransId="{32468863-BDE4-F84A-99D4-CE2B53062B12}" sibTransId="{F94A1D10-2C76-0342-82AC-D354EF8B266A}"/>
    <dgm:cxn modelId="{4FAE76B1-C268-AB46-8075-CE014C9FF61E}" type="presOf" srcId="{9ED80E01-466C-1C4B-A26D-514AFFCEB69D}" destId="{5F2DF665-FF19-FE4F-B17A-FE2E820D0519}" srcOrd="0" destOrd="0" presId="urn:microsoft.com/office/officeart/2005/8/layout/cycle6"/>
    <dgm:cxn modelId="{3CF076B8-E243-D340-BEA5-35FC0AD37A00}" type="presOf" srcId="{AAF78185-E23E-5D4C-B6D8-9663604FF1C2}" destId="{DF0AF6DD-4DED-2A4E-BBE9-D09AEC3F5E17}" srcOrd="0" destOrd="0" presId="urn:microsoft.com/office/officeart/2005/8/layout/cycle6"/>
    <dgm:cxn modelId="{C688BDF2-F4F6-C647-982E-6F5B811387F2}" type="presOf" srcId="{A0748699-1425-4344-BA2D-21EF0EAEA7F3}" destId="{D5FA2CEF-25AB-494D-8275-4F58D0F2FBDC}" srcOrd="0" destOrd="0" presId="urn:microsoft.com/office/officeart/2005/8/layout/cycle6"/>
    <dgm:cxn modelId="{19BED6B9-A6D2-0342-B9C6-035F814B8BFE}" type="presParOf" srcId="{D509666C-6ADE-4449-934A-DE7C4A6AA437}" destId="{5F2DF665-FF19-FE4F-B17A-FE2E820D0519}" srcOrd="0" destOrd="0" presId="urn:microsoft.com/office/officeart/2005/8/layout/cycle6"/>
    <dgm:cxn modelId="{3304271F-ACFD-6F46-874F-FFA634891973}" type="presParOf" srcId="{D509666C-6ADE-4449-934A-DE7C4A6AA437}" destId="{35D3F827-60F1-364A-A9E2-F8ADC1FD84A6}" srcOrd="1" destOrd="0" presId="urn:microsoft.com/office/officeart/2005/8/layout/cycle6"/>
    <dgm:cxn modelId="{2160E456-B463-864E-8ACA-8B70BC0CB4E5}" type="presParOf" srcId="{D509666C-6ADE-4449-934A-DE7C4A6AA437}" destId="{8C2A0A20-60C9-874E-A00F-C18219115BFB}" srcOrd="2" destOrd="0" presId="urn:microsoft.com/office/officeart/2005/8/layout/cycle6"/>
    <dgm:cxn modelId="{347A5030-CAA3-DC46-BF9E-D564A46ED7C2}" type="presParOf" srcId="{D509666C-6ADE-4449-934A-DE7C4A6AA437}" destId="{3C91D03D-311B-3940-B1B4-DBF1561DDDF0}" srcOrd="3" destOrd="0" presId="urn:microsoft.com/office/officeart/2005/8/layout/cycle6"/>
    <dgm:cxn modelId="{B92674D7-9254-764F-9AC8-9CFBF0CC855A}" type="presParOf" srcId="{D509666C-6ADE-4449-934A-DE7C4A6AA437}" destId="{D8F92364-3478-454B-B523-57A9529CE630}" srcOrd="4" destOrd="0" presId="urn:microsoft.com/office/officeart/2005/8/layout/cycle6"/>
    <dgm:cxn modelId="{193DCF03-1E78-3443-976E-0F27474BA943}" type="presParOf" srcId="{D509666C-6ADE-4449-934A-DE7C4A6AA437}" destId="{1E55C125-6286-3F46-B6FD-20AE9A902EF4}" srcOrd="5" destOrd="0" presId="urn:microsoft.com/office/officeart/2005/8/layout/cycle6"/>
    <dgm:cxn modelId="{8C4B085A-DBED-A14E-8BF1-093F33BA20BF}" type="presParOf" srcId="{D509666C-6ADE-4449-934A-DE7C4A6AA437}" destId="{69CA28E9-E1F2-D042-BDC8-178C16DC9F19}" srcOrd="6" destOrd="0" presId="urn:microsoft.com/office/officeart/2005/8/layout/cycle6"/>
    <dgm:cxn modelId="{873EF457-3732-5A40-B143-4634E8026C21}" type="presParOf" srcId="{D509666C-6ADE-4449-934A-DE7C4A6AA437}" destId="{ABACD438-7611-B74A-95C6-1DB53DA4EFEB}" srcOrd="7" destOrd="0" presId="urn:microsoft.com/office/officeart/2005/8/layout/cycle6"/>
    <dgm:cxn modelId="{9C9C9B4A-A2EE-3A41-83EE-F83270407C5F}" type="presParOf" srcId="{D509666C-6ADE-4449-934A-DE7C4A6AA437}" destId="{E3F0677A-48AA-F34A-B95D-4CCCBCBD428B}" srcOrd="8" destOrd="0" presId="urn:microsoft.com/office/officeart/2005/8/layout/cycle6"/>
    <dgm:cxn modelId="{D6FE8C94-B553-AA4E-9F12-6C3884A013C5}" type="presParOf" srcId="{D509666C-6ADE-4449-934A-DE7C4A6AA437}" destId="{D5FA2CEF-25AB-494D-8275-4F58D0F2FBDC}" srcOrd="9" destOrd="0" presId="urn:microsoft.com/office/officeart/2005/8/layout/cycle6"/>
    <dgm:cxn modelId="{F5DEC443-3EDD-5E44-8985-0E3B1BD8D0AC}" type="presParOf" srcId="{D509666C-6ADE-4449-934A-DE7C4A6AA437}" destId="{390B66EE-8378-E348-B7C7-D114D12A1A9B}" srcOrd="10" destOrd="0" presId="urn:microsoft.com/office/officeart/2005/8/layout/cycle6"/>
    <dgm:cxn modelId="{F12F5DC6-2ECF-E746-9F21-85C342704A35}" type="presParOf" srcId="{D509666C-6ADE-4449-934A-DE7C4A6AA437}" destId="{DF0AF6DD-4DED-2A4E-BBE9-D09AEC3F5E17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F56EC4C-B50A-E44A-B0F9-57484E95D0EE}" type="doc">
      <dgm:prSet loTypeId="urn:microsoft.com/office/officeart/2005/8/layout/cycle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D80E01-466C-1C4B-A26D-514AFFCEB69D}">
      <dgm:prSet phldrT="[Text]"/>
      <dgm:spPr/>
      <dgm:t>
        <a:bodyPr/>
        <a:lstStyle/>
        <a:p>
          <a:r>
            <a:rPr lang="en-US" dirty="0"/>
            <a:t>Base quality (Q)</a:t>
          </a:r>
        </a:p>
      </dgm:t>
    </dgm:pt>
    <dgm:pt modelId="{32468863-BDE4-F84A-99D4-CE2B53062B12}" type="parTrans" cxnId="{0723BA9B-2CE3-B046-A72F-C5D2321BD954}">
      <dgm:prSet/>
      <dgm:spPr/>
      <dgm:t>
        <a:bodyPr/>
        <a:lstStyle/>
        <a:p>
          <a:endParaRPr lang="en-US"/>
        </a:p>
      </dgm:t>
    </dgm:pt>
    <dgm:pt modelId="{F94A1D10-2C76-0342-82AC-D354EF8B266A}" type="sibTrans" cxnId="{0723BA9B-2CE3-B046-A72F-C5D2321BD954}">
      <dgm:prSet/>
      <dgm:spPr/>
      <dgm:t>
        <a:bodyPr/>
        <a:lstStyle/>
        <a:p>
          <a:endParaRPr lang="en-US"/>
        </a:p>
      </dgm:t>
    </dgm:pt>
    <dgm:pt modelId="{CA7D64B7-475F-2147-AA75-95116CA69088}">
      <dgm:prSet phldrT="[Text]"/>
      <dgm:spPr/>
      <dgm:t>
        <a:bodyPr/>
        <a:lstStyle/>
        <a:p>
          <a:r>
            <a:rPr lang="en-US" dirty="0"/>
            <a:t>Mapping Quality (MAPQ)</a:t>
          </a:r>
        </a:p>
      </dgm:t>
    </dgm:pt>
    <dgm:pt modelId="{9D7E6F1E-2668-2445-B223-A9152BE6C673}" type="parTrans" cxnId="{CD6B9216-4B22-844A-A9A3-A690C6F9285E}">
      <dgm:prSet/>
      <dgm:spPr/>
      <dgm:t>
        <a:bodyPr/>
        <a:lstStyle/>
        <a:p>
          <a:endParaRPr lang="en-US"/>
        </a:p>
      </dgm:t>
    </dgm:pt>
    <dgm:pt modelId="{54DA6532-B8C7-7741-84F1-1DF443AF2455}" type="sibTrans" cxnId="{CD6B9216-4B22-844A-A9A3-A690C6F9285E}">
      <dgm:prSet/>
      <dgm:spPr/>
      <dgm:t>
        <a:bodyPr/>
        <a:lstStyle/>
        <a:p>
          <a:endParaRPr lang="en-US"/>
        </a:p>
      </dgm:t>
    </dgm:pt>
    <dgm:pt modelId="{DD1C2F41-B654-F64B-B3A0-1C183E334E16}">
      <dgm:prSet phldrT="[Text]"/>
      <dgm:spPr/>
      <dgm:t>
        <a:bodyPr/>
        <a:lstStyle/>
        <a:p>
          <a:r>
            <a:rPr lang="en-US" dirty="0"/>
            <a:t>Depth / allele fraction</a:t>
          </a:r>
        </a:p>
      </dgm:t>
    </dgm:pt>
    <dgm:pt modelId="{39051DC9-CB70-C045-A74B-5FD9A654F297}" type="parTrans" cxnId="{42057498-7A9E-7645-9570-3ADF9E3EB534}">
      <dgm:prSet/>
      <dgm:spPr/>
      <dgm:t>
        <a:bodyPr/>
        <a:lstStyle/>
        <a:p>
          <a:endParaRPr lang="en-US"/>
        </a:p>
      </dgm:t>
    </dgm:pt>
    <dgm:pt modelId="{CDA02AEE-8EC9-8C45-87EB-0005438362EF}" type="sibTrans" cxnId="{42057498-7A9E-7645-9570-3ADF9E3EB534}">
      <dgm:prSet/>
      <dgm:spPr/>
      <dgm:t>
        <a:bodyPr/>
        <a:lstStyle/>
        <a:p>
          <a:endParaRPr lang="en-US"/>
        </a:p>
      </dgm:t>
    </dgm:pt>
    <dgm:pt modelId="{A0748699-1425-4344-BA2D-21EF0EAEA7F3}">
      <dgm:prSet phldrT="[Text]"/>
      <dgm:spPr/>
      <dgm:t>
        <a:bodyPr/>
        <a:lstStyle/>
        <a:p>
          <a:r>
            <a:rPr lang="en-US" dirty="0"/>
            <a:t>Repeat Context</a:t>
          </a:r>
        </a:p>
      </dgm:t>
    </dgm:pt>
    <dgm:pt modelId="{0C7D45D9-8605-B643-AA2C-1B1461A60D04}" type="parTrans" cxnId="{6BC9B283-2089-9140-9DA5-B6CFB21AED26}">
      <dgm:prSet/>
      <dgm:spPr/>
      <dgm:t>
        <a:bodyPr/>
        <a:lstStyle/>
        <a:p>
          <a:endParaRPr lang="en-US"/>
        </a:p>
      </dgm:t>
    </dgm:pt>
    <dgm:pt modelId="{AAF78185-E23E-5D4C-B6D8-9663604FF1C2}" type="sibTrans" cxnId="{6BC9B283-2089-9140-9DA5-B6CFB21AED26}">
      <dgm:prSet/>
      <dgm:spPr/>
      <dgm:t>
        <a:bodyPr/>
        <a:lstStyle/>
        <a:p>
          <a:endParaRPr lang="en-US"/>
        </a:p>
      </dgm:t>
    </dgm:pt>
    <dgm:pt modelId="{D509666C-6ADE-4449-934A-DE7C4A6AA437}" type="pres">
      <dgm:prSet presAssocID="{3F56EC4C-B50A-E44A-B0F9-57484E95D0EE}" presName="cycle" presStyleCnt="0">
        <dgm:presLayoutVars>
          <dgm:dir/>
          <dgm:resizeHandles val="exact"/>
        </dgm:presLayoutVars>
      </dgm:prSet>
      <dgm:spPr/>
    </dgm:pt>
    <dgm:pt modelId="{5F2DF665-FF19-FE4F-B17A-FE2E820D0519}" type="pres">
      <dgm:prSet presAssocID="{9ED80E01-466C-1C4B-A26D-514AFFCEB69D}" presName="node" presStyleLbl="node1" presStyleIdx="0" presStyleCnt="4">
        <dgm:presLayoutVars>
          <dgm:bulletEnabled val="1"/>
        </dgm:presLayoutVars>
      </dgm:prSet>
      <dgm:spPr/>
    </dgm:pt>
    <dgm:pt modelId="{35D3F827-60F1-364A-A9E2-F8ADC1FD84A6}" type="pres">
      <dgm:prSet presAssocID="{9ED80E01-466C-1C4B-A26D-514AFFCEB69D}" presName="spNode" presStyleCnt="0"/>
      <dgm:spPr/>
    </dgm:pt>
    <dgm:pt modelId="{8C2A0A20-60C9-874E-A00F-C18219115BFB}" type="pres">
      <dgm:prSet presAssocID="{F94A1D10-2C76-0342-82AC-D354EF8B266A}" presName="sibTrans" presStyleLbl="sibTrans1D1" presStyleIdx="0" presStyleCnt="4"/>
      <dgm:spPr/>
    </dgm:pt>
    <dgm:pt modelId="{3C91D03D-311B-3940-B1B4-DBF1561DDDF0}" type="pres">
      <dgm:prSet presAssocID="{CA7D64B7-475F-2147-AA75-95116CA69088}" presName="node" presStyleLbl="node1" presStyleIdx="1" presStyleCnt="4">
        <dgm:presLayoutVars>
          <dgm:bulletEnabled val="1"/>
        </dgm:presLayoutVars>
      </dgm:prSet>
      <dgm:spPr/>
    </dgm:pt>
    <dgm:pt modelId="{D8F92364-3478-454B-B523-57A9529CE630}" type="pres">
      <dgm:prSet presAssocID="{CA7D64B7-475F-2147-AA75-95116CA69088}" presName="spNode" presStyleCnt="0"/>
      <dgm:spPr/>
    </dgm:pt>
    <dgm:pt modelId="{1E55C125-6286-3F46-B6FD-20AE9A902EF4}" type="pres">
      <dgm:prSet presAssocID="{54DA6532-B8C7-7741-84F1-1DF443AF2455}" presName="sibTrans" presStyleLbl="sibTrans1D1" presStyleIdx="1" presStyleCnt="4"/>
      <dgm:spPr/>
    </dgm:pt>
    <dgm:pt modelId="{69CA28E9-E1F2-D042-BDC8-178C16DC9F19}" type="pres">
      <dgm:prSet presAssocID="{DD1C2F41-B654-F64B-B3A0-1C183E334E16}" presName="node" presStyleLbl="node1" presStyleIdx="2" presStyleCnt="4">
        <dgm:presLayoutVars>
          <dgm:bulletEnabled val="1"/>
        </dgm:presLayoutVars>
      </dgm:prSet>
      <dgm:spPr/>
    </dgm:pt>
    <dgm:pt modelId="{ABACD438-7611-B74A-95C6-1DB53DA4EFEB}" type="pres">
      <dgm:prSet presAssocID="{DD1C2F41-B654-F64B-B3A0-1C183E334E16}" presName="spNode" presStyleCnt="0"/>
      <dgm:spPr/>
    </dgm:pt>
    <dgm:pt modelId="{E3F0677A-48AA-F34A-B95D-4CCCBCBD428B}" type="pres">
      <dgm:prSet presAssocID="{CDA02AEE-8EC9-8C45-87EB-0005438362EF}" presName="sibTrans" presStyleLbl="sibTrans1D1" presStyleIdx="2" presStyleCnt="4"/>
      <dgm:spPr/>
    </dgm:pt>
    <dgm:pt modelId="{D5FA2CEF-25AB-494D-8275-4F58D0F2FBDC}" type="pres">
      <dgm:prSet presAssocID="{A0748699-1425-4344-BA2D-21EF0EAEA7F3}" presName="node" presStyleLbl="node1" presStyleIdx="3" presStyleCnt="4">
        <dgm:presLayoutVars>
          <dgm:bulletEnabled val="1"/>
        </dgm:presLayoutVars>
      </dgm:prSet>
      <dgm:spPr/>
    </dgm:pt>
    <dgm:pt modelId="{390B66EE-8378-E348-B7C7-D114D12A1A9B}" type="pres">
      <dgm:prSet presAssocID="{A0748699-1425-4344-BA2D-21EF0EAEA7F3}" presName="spNode" presStyleCnt="0"/>
      <dgm:spPr/>
    </dgm:pt>
    <dgm:pt modelId="{DF0AF6DD-4DED-2A4E-BBE9-D09AEC3F5E17}" type="pres">
      <dgm:prSet presAssocID="{AAF78185-E23E-5D4C-B6D8-9663604FF1C2}" presName="sibTrans" presStyleLbl="sibTrans1D1" presStyleIdx="3" presStyleCnt="4"/>
      <dgm:spPr/>
    </dgm:pt>
  </dgm:ptLst>
  <dgm:cxnLst>
    <dgm:cxn modelId="{68F25D13-9CBB-614C-A5B3-8C07C69DE8AF}" type="presOf" srcId="{54DA6532-B8C7-7741-84F1-1DF443AF2455}" destId="{1E55C125-6286-3F46-B6FD-20AE9A902EF4}" srcOrd="0" destOrd="0" presId="urn:microsoft.com/office/officeart/2005/8/layout/cycle6"/>
    <dgm:cxn modelId="{CD6B9216-4B22-844A-A9A3-A690C6F9285E}" srcId="{3F56EC4C-B50A-E44A-B0F9-57484E95D0EE}" destId="{CA7D64B7-475F-2147-AA75-95116CA69088}" srcOrd="1" destOrd="0" parTransId="{9D7E6F1E-2668-2445-B223-A9152BE6C673}" sibTransId="{54DA6532-B8C7-7741-84F1-1DF443AF2455}"/>
    <dgm:cxn modelId="{54F3F518-5849-5C44-9EA7-BFD608B8B62D}" type="presOf" srcId="{CDA02AEE-8EC9-8C45-87EB-0005438362EF}" destId="{E3F0677A-48AA-F34A-B95D-4CCCBCBD428B}" srcOrd="0" destOrd="0" presId="urn:microsoft.com/office/officeart/2005/8/layout/cycle6"/>
    <dgm:cxn modelId="{5EB66625-AFF5-B540-8ABB-4DED81D960CC}" type="presOf" srcId="{3F56EC4C-B50A-E44A-B0F9-57484E95D0EE}" destId="{D509666C-6ADE-4449-934A-DE7C4A6AA437}" srcOrd="0" destOrd="0" presId="urn:microsoft.com/office/officeart/2005/8/layout/cycle6"/>
    <dgm:cxn modelId="{427A384D-6487-3E48-A727-D61C3C5EEFC2}" type="presOf" srcId="{CA7D64B7-475F-2147-AA75-95116CA69088}" destId="{3C91D03D-311B-3940-B1B4-DBF1561DDDF0}" srcOrd="0" destOrd="0" presId="urn:microsoft.com/office/officeart/2005/8/layout/cycle6"/>
    <dgm:cxn modelId="{93396A5F-97CD-AB4B-9593-520D52D01983}" type="presOf" srcId="{F94A1D10-2C76-0342-82AC-D354EF8B266A}" destId="{8C2A0A20-60C9-874E-A00F-C18219115BFB}" srcOrd="0" destOrd="0" presId="urn:microsoft.com/office/officeart/2005/8/layout/cycle6"/>
    <dgm:cxn modelId="{F1DF2461-A951-B94C-A694-0E4E108CE8CE}" type="presOf" srcId="{DD1C2F41-B654-F64B-B3A0-1C183E334E16}" destId="{69CA28E9-E1F2-D042-BDC8-178C16DC9F19}" srcOrd="0" destOrd="0" presId="urn:microsoft.com/office/officeart/2005/8/layout/cycle6"/>
    <dgm:cxn modelId="{6BC9B283-2089-9140-9DA5-B6CFB21AED26}" srcId="{3F56EC4C-B50A-E44A-B0F9-57484E95D0EE}" destId="{A0748699-1425-4344-BA2D-21EF0EAEA7F3}" srcOrd="3" destOrd="0" parTransId="{0C7D45D9-8605-B643-AA2C-1B1461A60D04}" sibTransId="{AAF78185-E23E-5D4C-B6D8-9663604FF1C2}"/>
    <dgm:cxn modelId="{42057498-7A9E-7645-9570-3ADF9E3EB534}" srcId="{3F56EC4C-B50A-E44A-B0F9-57484E95D0EE}" destId="{DD1C2F41-B654-F64B-B3A0-1C183E334E16}" srcOrd="2" destOrd="0" parTransId="{39051DC9-CB70-C045-A74B-5FD9A654F297}" sibTransId="{CDA02AEE-8EC9-8C45-87EB-0005438362EF}"/>
    <dgm:cxn modelId="{0723BA9B-2CE3-B046-A72F-C5D2321BD954}" srcId="{3F56EC4C-B50A-E44A-B0F9-57484E95D0EE}" destId="{9ED80E01-466C-1C4B-A26D-514AFFCEB69D}" srcOrd="0" destOrd="0" parTransId="{32468863-BDE4-F84A-99D4-CE2B53062B12}" sibTransId="{F94A1D10-2C76-0342-82AC-D354EF8B266A}"/>
    <dgm:cxn modelId="{4FAE76B1-C268-AB46-8075-CE014C9FF61E}" type="presOf" srcId="{9ED80E01-466C-1C4B-A26D-514AFFCEB69D}" destId="{5F2DF665-FF19-FE4F-B17A-FE2E820D0519}" srcOrd="0" destOrd="0" presId="urn:microsoft.com/office/officeart/2005/8/layout/cycle6"/>
    <dgm:cxn modelId="{3CF076B8-E243-D340-BEA5-35FC0AD37A00}" type="presOf" srcId="{AAF78185-E23E-5D4C-B6D8-9663604FF1C2}" destId="{DF0AF6DD-4DED-2A4E-BBE9-D09AEC3F5E17}" srcOrd="0" destOrd="0" presId="urn:microsoft.com/office/officeart/2005/8/layout/cycle6"/>
    <dgm:cxn modelId="{C688BDF2-F4F6-C647-982E-6F5B811387F2}" type="presOf" srcId="{A0748699-1425-4344-BA2D-21EF0EAEA7F3}" destId="{D5FA2CEF-25AB-494D-8275-4F58D0F2FBDC}" srcOrd="0" destOrd="0" presId="urn:microsoft.com/office/officeart/2005/8/layout/cycle6"/>
    <dgm:cxn modelId="{19BED6B9-A6D2-0342-B9C6-035F814B8BFE}" type="presParOf" srcId="{D509666C-6ADE-4449-934A-DE7C4A6AA437}" destId="{5F2DF665-FF19-FE4F-B17A-FE2E820D0519}" srcOrd="0" destOrd="0" presId="urn:microsoft.com/office/officeart/2005/8/layout/cycle6"/>
    <dgm:cxn modelId="{3304271F-ACFD-6F46-874F-FFA634891973}" type="presParOf" srcId="{D509666C-6ADE-4449-934A-DE7C4A6AA437}" destId="{35D3F827-60F1-364A-A9E2-F8ADC1FD84A6}" srcOrd="1" destOrd="0" presId="urn:microsoft.com/office/officeart/2005/8/layout/cycle6"/>
    <dgm:cxn modelId="{2160E456-B463-864E-8ACA-8B70BC0CB4E5}" type="presParOf" srcId="{D509666C-6ADE-4449-934A-DE7C4A6AA437}" destId="{8C2A0A20-60C9-874E-A00F-C18219115BFB}" srcOrd="2" destOrd="0" presId="urn:microsoft.com/office/officeart/2005/8/layout/cycle6"/>
    <dgm:cxn modelId="{347A5030-CAA3-DC46-BF9E-D564A46ED7C2}" type="presParOf" srcId="{D509666C-6ADE-4449-934A-DE7C4A6AA437}" destId="{3C91D03D-311B-3940-B1B4-DBF1561DDDF0}" srcOrd="3" destOrd="0" presId="urn:microsoft.com/office/officeart/2005/8/layout/cycle6"/>
    <dgm:cxn modelId="{B92674D7-9254-764F-9AC8-9CFBF0CC855A}" type="presParOf" srcId="{D509666C-6ADE-4449-934A-DE7C4A6AA437}" destId="{D8F92364-3478-454B-B523-57A9529CE630}" srcOrd="4" destOrd="0" presId="urn:microsoft.com/office/officeart/2005/8/layout/cycle6"/>
    <dgm:cxn modelId="{193DCF03-1E78-3443-976E-0F27474BA943}" type="presParOf" srcId="{D509666C-6ADE-4449-934A-DE7C4A6AA437}" destId="{1E55C125-6286-3F46-B6FD-20AE9A902EF4}" srcOrd="5" destOrd="0" presId="urn:microsoft.com/office/officeart/2005/8/layout/cycle6"/>
    <dgm:cxn modelId="{8C4B085A-DBED-A14E-8BF1-093F33BA20BF}" type="presParOf" srcId="{D509666C-6ADE-4449-934A-DE7C4A6AA437}" destId="{69CA28E9-E1F2-D042-BDC8-178C16DC9F19}" srcOrd="6" destOrd="0" presId="urn:microsoft.com/office/officeart/2005/8/layout/cycle6"/>
    <dgm:cxn modelId="{873EF457-3732-5A40-B143-4634E8026C21}" type="presParOf" srcId="{D509666C-6ADE-4449-934A-DE7C4A6AA437}" destId="{ABACD438-7611-B74A-95C6-1DB53DA4EFEB}" srcOrd="7" destOrd="0" presId="urn:microsoft.com/office/officeart/2005/8/layout/cycle6"/>
    <dgm:cxn modelId="{9C9C9B4A-A2EE-3A41-83EE-F83270407C5F}" type="presParOf" srcId="{D509666C-6ADE-4449-934A-DE7C4A6AA437}" destId="{E3F0677A-48AA-F34A-B95D-4CCCBCBD428B}" srcOrd="8" destOrd="0" presId="urn:microsoft.com/office/officeart/2005/8/layout/cycle6"/>
    <dgm:cxn modelId="{D6FE8C94-B553-AA4E-9F12-6C3884A013C5}" type="presParOf" srcId="{D509666C-6ADE-4449-934A-DE7C4A6AA437}" destId="{D5FA2CEF-25AB-494D-8275-4F58D0F2FBDC}" srcOrd="9" destOrd="0" presId="urn:microsoft.com/office/officeart/2005/8/layout/cycle6"/>
    <dgm:cxn modelId="{F5DEC443-3EDD-5E44-8985-0E3B1BD8D0AC}" type="presParOf" srcId="{D509666C-6ADE-4449-934A-DE7C4A6AA437}" destId="{390B66EE-8378-E348-B7C7-D114D12A1A9B}" srcOrd="10" destOrd="0" presId="urn:microsoft.com/office/officeart/2005/8/layout/cycle6"/>
    <dgm:cxn modelId="{F12F5DC6-2ECF-E746-9F21-85C342704A35}" type="presParOf" srcId="{D509666C-6ADE-4449-934A-DE7C4A6AA437}" destId="{DF0AF6DD-4DED-2A4E-BBE9-D09AEC3F5E17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42513E-CC7E-AC40-BEF5-0CC5510B83C4}">
      <dsp:nvSpPr>
        <dsp:cNvPr id="0" name=""/>
        <dsp:cNvSpPr/>
      </dsp:nvSpPr>
      <dsp:spPr>
        <a:xfrm>
          <a:off x="132112" y="1974"/>
          <a:ext cx="1945574" cy="1167344"/>
        </a:xfrm>
        <a:prstGeom prst="rect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Benign</a:t>
          </a:r>
        </a:p>
      </dsp:txBody>
      <dsp:txXfrm>
        <a:off x="132112" y="1974"/>
        <a:ext cx="1945574" cy="1167344"/>
      </dsp:txXfrm>
    </dsp:sp>
    <dsp:sp modelId="{48ED0D41-7DCE-8041-8032-B474EBDADA59}">
      <dsp:nvSpPr>
        <dsp:cNvPr id="0" name=""/>
        <dsp:cNvSpPr/>
      </dsp:nvSpPr>
      <dsp:spPr>
        <a:xfrm>
          <a:off x="2272244" y="1974"/>
          <a:ext cx="1945574" cy="1167344"/>
        </a:xfrm>
        <a:prstGeom prst="rect">
          <a:avLst/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Likely Benign</a:t>
          </a:r>
        </a:p>
      </dsp:txBody>
      <dsp:txXfrm>
        <a:off x="2272244" y="1974"/>
        <a:ext cx="1945574" cy="1167344"/>
      </dsp:txXfrm>
    </dsp:sp>
    <dsp:sp modelId="{15A2D0D4-E89C-2A45-B18D-D96891AC378E}">
      <dsp:nvSpPr>
        <dsp:cNvPr id="0" name=""/>
        <dsp:cNvSpPr/>
      </dsp:nvSpPr>
      <dsp:spPr>
        <a:xfrm>
          <a:off x="1333076" y="1363877"/>
          <a:ext cx="1945574" cy="1167344"/>
        </a:xfrm>
        <a:prstGeom prst="rect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Variant of Uncertain Significance (VUS)</a:t>
          </a:r>
        </a:p>
      </dsp:txBody>
      <dsp:txXfrm>
        <a:off x="1333076" y="1363877"/>
        <a:ext cx="1945574" cy="1167344"/>
      </dsp:txXfrm>
    </dsp:sp>
    <dsp:sp modelId="{372F3028-0ECB-E540-BC02-FA4D85C30E44}">
      <dsp:nvSpPr>
        <dsp:cNvPr id="0" name=""/>
        <dsp:cNvSpPr/>
      </dsp:nvSpPr>
      <dsp:spPr>
        <a:xfrm>
          <a:off x="0" y="2675318"/>
          <a:ext cx="1945574" cy="1167344"/>
        </a:xfrm>
        <a:prstGeom prst="rect">
          <a:avLst/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Likely Pathogenic</a:t>
          </a:r>
        </a:p>
      </dsp:txBody>
      <dsp:txXfrm>
        <a:off x="0" y="2675318"/>
        <a:ext cx="1945574" cy="1167344"/>
      </dsp:txXfrm>
    </dsp:sp>
    <dsp:sp modelId="{DD6293BC-E682-514D-92A1-A00B5D126131}">
      <dsp:nvSpPr>
        <dsp:cNvPr id="0" name=""/>
        <dsp:cNvSpPr/>
      </dsp:nvSpPr>
      <dsp:spPr>
        <a:xfrm>
          <a:off x="2404356" y="2675326"/>
          <a:ext cx="1945574" cy="1167344"/>
        </a:xfrm>
        <a:prstGeom prst="rect">
          <a:avLst/>
        </a:prstGeom>
        <a:solidFill>
          <a:schemeClr val="accent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Pathogenic</a:t>
          </a:r>
        </a:p>
      </dsp:txBody>
      <dsp:txXfrm>
        <a:off x="2404356" y="2675326"/>
        <a:ext cx="1945574" cy="11673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1FDD32-68DF-8545-8C77-335B9A229751}">
      <dsp:nvSpPr>
        <dsp:cNvPr id="0" name=""/>
        <dsp:cNvSpPr/>
      </dsp:nvSpPr>
      <dsp:spPr>
        <a:xfrm>
          <a:off x="3571" y="146567"/>
          <a:ext cx="1561703" cy="937021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FASTQ</a:t>
          </a:r>
        </a:p>
      </dsp:txBody>
      <dsp:txXfrm>
        <a:off x="31015" y="174011"/>
        <a:ext cx="1506815" cy="882133"/>
      </dsp:txXfrm>
    </dsp:sp>
    <dsp:sp modelId="{0EB75320-A6BB-6546-8F20-121306EB2CEB}">
      <dsp:nvSpPr>
        <dsp:cNvPr id="0" name=""/>
        <dsp:cNvSpPr/>
      </dsp:nvSpPr>
      <dsp:spPr>
        <a:xfrm>
          <a:off x="1721445" y="421427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721445" y="498887"/>
        <a:ext cx="231757" cy="232382"/>
      </dsp:txXfrm>
    </dsp:sp>
    <dsp:sp modelId="{6B15D0A7-07D6-3944-A1D0-896FBBF498B8}">
      <dsp:nvSpPr>
        <dsp:cNvPr id="0" name=""/>
        <dsp:cNvSpPr/>
      </dsp:nvSpPr>
      <dsp:spPr>
        <a:xfrm>
          <a:off x="2189956" y="146567"/>
          <a:ext cx="1561703" cy="937021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201247"/>
            <a:satOff val="-4901"/>
            <a:lumOff val="214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BAM</a:t>
          </a:r>
        </a:p>
      </dsp:txBody>
      <dsp:txXfrm>
        <a:off x="2217400" y="174011"/>
        <a:ext cx="1506815" cy="882133"/>
      </dsp:txXfrm>
    </dsp:sp>
    <dsp:sp modelId="{25DE0D9C-C2A3-574D-AB38-2ADD78BDACF4}">
      <dsp:nvSpPr>
        <dsp:cNvPr id="0" name=""/>
        <dsp:cNvSpPr/>
      </dsp:nvSpPr>
      <dsp:spPr>
        <a:xfrm>
          <a:off x="3907829" y="421427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276951"/>
            <a:satOff val="-5914"/>
            <a:lumOff val="2207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3907829" y="498887"/>
        <a:ext cx="231757" cy="232382"/>
      </dsp:txXfrm>
    </dsp:sp>
    <dsp:sp modelId="{887E0130-3FE6-9D44-834C-B7D36D81D76B}">
      <dsp:nvSpPr>
        <dsp:cNvPr id="0" name=""/>
        <dsp:cNvSpPr/>
      </dsp:nvSpPr>
      <dsp:spPr>
        <a:xfrm>
          <a:off x="4376340" y="146567"/>
          <a:ext cx="1561703" cy="937021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402493"/>
            <a:satOff val="-9802"/>
            <a:lumOff val="428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VCF</a:t>
          </a:r>
        </a:p>
      </dsp:txBody>
      <dsp:txXfrm>
        <a:off x="4403784" y="174011"/>
        <a:ext cx="1506815" cy="882133"/>
      </dsp:txXfrm>
    </dsp:sp>
    <dsp:sp modelId="{EE5EE5B9-14B2-024F-BB62-19603498E96A}">
      <dsp:nvSpPr>
        <dsp:cNvPr id="0" name=""/>
        <dsp:cNvSpPr/>
      </dsp:nvSpPr>
      <dsp:spPr>
        <a:xfrm>
          <a:off x="6094214" y="421427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276951"/>
            <a:satOff val="-5914"/>
            <a:lumOff val="2207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6094214" y="498887"/>
        <a:ext cx="231757" cy="232382"/>
      </dsp:txXfrm>
    </dsp:sp>
    <dsp:sp modelId="{617CB4EA-9198-4A4D-89F5-B351DBB5A919}">
      <dsp:nvSpPr>
        <dsp:cNvPr id="0" name=""/>
        <dsp:cNvSpPr/>
      </dsp:nvSpPr>
      <dsp:spPr>
        <a:xfrm>
          <a:off x="6562724" y="146567"/>
          <a:ext cx="1561703" cy="937021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201247"/>
            <a:satOff val="-4901"/>
            <a:lumOff val="214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IGV</a:t>
          </a:r>
        </a:p>
      </dsp:txBody>
      <dsp:txXfrm>
        <a:off x="6590168" y="174011"/>
        <a:ext cx="1506815" cy="8821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FF7D16-AA4F-A048-9EAA-07668FF911A8}">
      <dsp:nvSpPr>
        <dsp:cNvPr id="0" name=""/>
        <dsp:cNvSpPr/>
      </dsp:nvSpPr>
      <dsp:spPr>
        <a:xfrm rot="5400000">
          <a:off x="-151190" y="153535"/>
          <a:ext cx="1007938" cy="70555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1</a:t>
          </a:r>
        </a:p>
      </dsp:txBody>
      <dsp:txXfrm rot="-5400000">
        <a:off x="1" y="355122"/>
        <a:ext cx="705556" cy="302382"/>
      </dsp:txXfrm>
    </dsp:sp>
    <dsp:sp modelId="{9A01E194-C3C1-8344-9248-C72AF2D1F895}">
      <dsp:nvSpPr>
        <dsp:cNvPr id="0" name=""/>
        <dsp:cNvSpPr/>
      </dsp:nvSpPr>
      <dsp:spPr>
        <a:xfrm rot="5400000">
          <a:off x="5282998" y="-4575096"/>
          <a:ext cx="655160" cy="9810043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24130" rIns="24130" bIns="24130" numCol="1" spcCol="1270" anchor="ctr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800" kern="1200" dirty="0"/>
            <a:t>QC summary from FASTQ</a:t>
          </a:r>
        </a:p>
      </dsp:txBody>
      <dsp:txXfrm rot="-5400000">
        <a:off x="705557" y="34327"/>
        <a:ext cx="9778061" cy="591196"/>
      </dsp:txXfrm>
    </dsp:sp>
    <dsp:sp modelId="{292708A8-219B-EC41-9B91-BBB45BF07692}">
      <dsp:nvSpPr>
        <dsp:cNvPr id="0" name=""/>
        <dsp:cNvSpPr/>
      </dsp:nvSpPr>
      <dsp:spPr>
        <a:xfrm rot="5400000">
          <a:off x="-151190" y="1043378"/>
          <a:ext cx="1007938" cy="70555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2</a:t>
          </a:r>
        </a:p>
      </dsp:txBody>
      <dsp:txXfrm rot="-5400000">
        <a:off x="1" y="1244965"/>
        <a:ext cx="705556" cy="302382"/>
      </dsp:txXfrm>
    </dsp:sp>
    <dsp:sp modelId="{A562FE20-EE32-934D-BC63-48680CE11BEA}">
      <dsp:nvSpPr>
        <dsp:cNvPr id="0" name=""/>
        <dsp:cNvSpPr/>
      </dsp:nvSpPr>
      <dsp:spPr>
        <a:xfrm rot="5400000">
          <a:off x="5282998" y="-3685253"/>
          <a:ext cx="655160" cy="9810043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24130" rIns="24130" bIns="24130" numCol="1" spcCol="1270" anchor="ctr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800" kern="1200" dirty="0"/>
            <a:t>Alignment (BAM) &amp; index</a:t>
          </a:r>
        </a:p>
      </dsp:txBody>
      <dsp:txXfrm rot="-5400000">
        <a:off x="705557" y="924170"/>
        <a:ext cx="9778061" cy="591196"/>
      </dsp:txXfrm>
    </dsp:sp>
    <dsp:sp modelId="{A22C88A2-7FA0-6749-A3E4-3224A522567A}">
      <dsp:nvSpPr>
        <dsp:cNvPr id="0" name=""/>
        <dsp:cNvSpPr/>
      </dsp:nvSpPr>
      <dsp:spPr>
        <a:xfrm rot="5400000">
          <a:off x="-151190" y="1933221"/>
          <a:ext cx="1007938" cy="70555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3</a:t>
          </a:r>
        </a:p>
      </dsp:txBody>
      <dsp:txXfrm rot="-5400000">
        <a:off x="1" y="2134808"/>
        <a:ext cx="705556" cy="302382"/>
      </dsp:txXfrm>
    </dsp:sp>
    <dsp:sp modelId="{5D4CF4E9-4413-B948-BCAB-23E70C6773E1}">
      <dsp:nvSpPr>
        <dsp:cNvPr id="0" name=""/>
        <dsp:cNvSpPr/>
      </dsp:nvSpPr>
      <dsp:spPr>
        <a:xfrm rot="5400000">
          <a:off x="5282998" y="-2795410"/>
          <a:ext cx="655160" cy="9810043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24130" rIns="24130" bIns="24130" numCol="1" spcCol="1270" anchor="ctr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800" kern="1200" dirty="0"/>
            <a:t>Coverage &amp; MAPQ summaries</a:t>
          </a:r>
        </a:p>
      </dsp:txBody>
      <dsp:txXfrm rot="-5400000">
        <a:off x="705557" y="1814013"/>
        <a:ext cx="9778061" cy="591196"/>
      </dsp:txXfrm>
    </dsp:sp>
    <dsp:sp modelId="{D66E4361-0EF5-7241-9BB6-F30FE7737870}">
      <dsp:nvSpPr>
        <dsp:cNvPr id="0" name=""/>
        <dsp:cNvSpPr/>
      </dsp:nvSpPr>
      <dsp:spPr>
        <a:xfrm rot="5400000">
          <a:off x="-151190" y="2823064"/>
          <a:ext cx="1007938" cy="70555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4</a:t>
          </a:r>
        </a:p>
      </dsp:txBody>
      <dsp:txXfrm rot="-5400000">
        <a:off x="1" y="3024651"/>
        <a:ext cx="705556" cy="302382"/>
      </dsp:txXfrm>
    </dsp:sp>
    <dsp:sp modelId="{7A52B80E-F2A1-2441-AF25-668EACDC689B}">
      <dsp:nvSpPr>
        <dsp:cNvPr id="0" name=""/>
        <dsp:cNvSpPr/>
      </dsp:nvSpPr>
      <dsp:spPr>
        <a:xfrm rot="5400000">
          <a:off x="5282998" y="-1905567"/>
          <a:ext cx="655160" cy="9810043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24130" rIns="24130" bIns="24130" numCol="1" spcCol="1270" anchor="ctr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800" kern="1200" dirty="0"/>
            <a:t>Variant calls (VCF)</a:t>
          </a:r>
        </a:p>
      </dsp:txBody>
      <dsp:txXfrm rot="-5400000">
        <a:off x="705557" y="2703856"/>
        <a:ext cx="9778061" cy="591196"/>
      </dsp:txXfrm>
    </dsp:sp>
    <dsp:sp modelId="{8F1FDE7A-B3DB-3345-929E-469D2B1157A0}">
      <dsp:nvSpPr>
        <dsp:cNvPr id="0" name=""/>
        <dsp:cNvSpPr/>
      </dsp:nvSpPr>
      <dsp:spPr>
        <a:xfrm rot="5400000">
          <a:off x="-151190" y="3712907"/>
          <a:ext cx="1007938" cy="70555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5</a:t>
          </a:r>
        </a:p>
      </dsp:txBody>
      <dsp:txXfrm rot="-5400000">
        <a:off x="1" y="3914494"/>
        <a:ext cx="705556" cy="302382"/>
      </dsp:txXfrm>
    </dsp:sp>
    <dsp:sp modelId="{2ABF514B-3B88-EA47-9742-5981E6D1503E}">
      <dsp:nvSpPr>
        <dsp:cNvPr id="0" name=""/>
        <dsp:cNvSpPr/>
      </dsp:nvSpPr>
      <dsp:spPr>
        <a:xfrm rot="5400000">
          <a:off x="5282998" y="-1015724"/>
          <a:ext cx="655160" cy="9810043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24130" rIns="24130" bIns="24130" numCol="1" spcCol="1270" anchor="ctr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800" kern="1200" dirty="0"/>
            <a:t>Visualization of variants</a:t>
          </a:r>
        </a:p>
      </dsp:txBody>
      <dsp:txXfrm rot="-5400000">
        <a:off x="705557" y="3593699"/>
        <a:ext cx="9778061" cy="5911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2DF665-FF19-FE4F-B17A-FE2E820D0519}">
      <dsp:nvSpPr>
        <dsp:cNvPr id="0" name=""/>
        <dsp:cNvSpPr/>
      </dsp:nvSpPr>
      <dsp:spPr>
        <a:xfrm>
          <a:off x="4441403" y="1224"/>
          <a:ext cx="1632793" cy="10613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Base quality (Q)</a:t>
          </a:r>
        </a:p>
      </dsp:txBody>
      <dsp:txXfrm>
        <a:off x="4493212" y="53033"/>
        <a:ext cx="1529175" cy="957697"/>
      </dsp:txXfrm>
    </dsp:sp>
    <dsp:sp modelId="{8C2A0A20-60C9-874E-A00F-C18219115BFB}">
      <dsp:nvSpPr>
        <dsp:cNvPr id="0" name=""/>
        <dsp:cNvSpPr/>
      </dsp:nvSpPr>
      <dsp:spPr>
        <a:xfrm>
          <a:off x="3503681" y="531881"/>
          <a:ext cx="3508236" cy="3508236"/>
        </a:xfrm>
        <a:custGeom>
          <a:avLst/>
          <a:gdLst/>
          <a:ahLst/>
          <a:cxnLst/>
          <a:rect l="0" t="0" r="0" b="0"/>
          <a:pathLst>
            <a:path>
              <a:moveTo>
                <a:pt x="2582287" y="207810"/>
              </a:moveTo>
              <a:arcTo wR="1754118" hR="1754118" stAng="17890353" swAng="262698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91D03D-311B-3940-B1B4-DBF1561DDDF0}">
      <dsp:nvSpPr>
        <dsp:cNvPr id="0" name=""/>
        <dsp:cNvSpPr/>
      </dsp:nvSpPr>
      <dsp:spPr>
        <a:xfrm>
          <a:off x="6195521" y="1755342"/>
          <a:ext cx="1632793" cy="10613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Mapping Quality (MAPQ)</a:t>
          </a:r>
        </a:p>
      </dsp:txBody>
      <dsp:txXfrm>
        <a:off x="6247330" y="1807151"/>
        <a:ext cx="1529175" cy="957697"/>
      </dsp:txXfrm>
    </dsp:sp>
    <dsp:sp modelId="{1E55C125-6286-3F46-B6FD-20AE9A902EF4}">
      <dsp:nvSpPr>
        <dsp:cNvPr id="0" name=""/>
        <dsp:cNvSpPr/>
      </dsp:nvSpPr>
      <dsp:spPr>
        <a:xfrm>
          <a:off x="3503681" y="531881"/>
          <a:ext cx="3508236" cy="3508236"/>
        </a:xfrm>
        <a:custGeom>
          <a:avLst/>
          <a:gdLst/>
          <a:ahLst/>
          <a:cxnLst/>
          <a:rect l="0" t="0" r="0" b="0"/>
          <a:pathLst>
            <a:path>
              <a:moveTo>
                <a:pt x="3421962" y="2297463"/>
              </a:moveTo>
              <a:arcTo wR="1754118" hR="1754118" stAng="1082665" swAng="262698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CA28E9-E1F2-D042-BDC8-178C16DC9F19}">
      <dsp:nvSpPr>
        <dsp:cNvPr id="0" name=""/>
        <dsp:cNvSpPr/>
      </dsp:nvSpPr>
      <dsp:spPr>
        <a:xfrm>
          <a:off x="4441403" y="3509460"/>
          <a:ext cx="1632793" cy="10613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Depth / allele fraction</a:t>
          </a:r>
        </a:p>
      </dsp:txBody>
      <dsp:txXfrm>
        <a:off x="4493212" y="3561269"/>
        <a:ext cx="1529175" cy="957697"/>
      </dsp:txXfrm>
    </dsp:sp>
    <dsp:sp modelId="{E3F0677A-48AA-F34A-B95D-4CCCBCBD428B}">
      <dsp:nvSpPr>
        <dsp:cNvPr id="0" name=""/>
        <dsp:cNvSpPr/>
      </dsp:nvSpPr>
      <dsp:spPr>
        <a:xfrm>
          <a:off x="3503681" y="531881"/>
          <a:ext cx="3508236" cy="3508236"/>
        </a:xfrm>
        <a:custGeom>
          <a:avLst/>
          <a:gdLst/>
          <a:ahLst/>
          <a:cxnLst/>
          <a:rect l="0" t="0" r="0" b="0"/>
          <a:pathLst>
            <a:path>
              <a:moveTo>
                <a:pt x="925949" y="3300425"/>
              </a:moveTo>
              <a:arcTo wR="1754118" hR="1754118" stAng="7090353" swAng="262698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FA2CEF-25AB-494D-8275-4F58D0F2FBDC}">
      <dsp:nvSpPr>
        <dsp:cNvPr id="0" name=""/>
        <dsp:cNvSpPr/>
      </dsp:nvSpPr>
      <dsp:spPr>
        <a:xfrm>
          <a:off x="2687285" y="1755342"/>
          <a:ext cx="1632793" cy="10613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Repeat Context</a:t>
          </a:r>
        </a:p>
      </dsp:txBody>
      <dsp:txXfrm>
        <a:off x="2739094" y="1807151"/>
        <a:ext cx="1529175" cy="957697"/>
      </dsp:txXfrm>
    </dsp:sp>
    <dsp:sp modelId="{DF0AF6DD-4DED-2A4E-BBE9-D09AEC3F5E17}">
      <dsp:nvSpPr>
        <dsp:cNvPr id="0" name=""/>
        <dsp:cNvSpPr/>
      </dsp:nvSpPr>
      <dsp:spPr>
        <a:xfrm>
          <a:off x="3503681" y="531881"/>
          <a:ext cx="3508236" cy="3508236"/>
        </a:xfrm>
        <a:custGeom>
          <a:avLst/>
          <a:gdLst/>
          <a:ahLst/>
          <a:cxnLst/>
          <a:rect l="0" t="0" r="0" b="0"/>
          <a:pathLst>
            <a:path>
              <a:moveTo>
                <a:pt x="86273" y="1210772"/>
              </a:moveTo>
              <a:arcTo wR="1754118" hR="1754118" stAng="11882665" swAng="262698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2DF665-FF19-FE4F-B17A-FE2E820D0519}">
      <dsp:nvSpPr>
        <dsp:cNvPr id="0" name=""/>
        <dsp:cNvSpPr/>
      </dsp:nvSpPr>
      <dsp:spPr>
        <a:xfrm>
          <a:off x="4441403" y="1224"/>
          <a:ext cx="1632793" cy="10613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Base quality (Q)</a:t>
          </a:r>
        </a:p>
      </dsp:txBody>
      <dsp:txXfrm>
        <a:off x="4493212" y="53033"/>
        <a:ext cx="1529175" cy="957697"/>
      </dsp:txXfrm>
    </dsp:sp>
    <dsp:sp modelId="{8C2A0A20-60C9-874E-A00F-C18219115BFB}">
      <dsp:nvSpPr>
        <dsp:cNvPr id="0" name=""/>
        <dsp:cNvSpPr/>
      </dsp:nvSpPr>
      <dsp:spPr>
        <a:xfrm>
          <a:off x="3503681" y="531881"/>
          <a:ext cx="3508236" cy="3508236"/>
        </a:xfrm>
        <a:custGeom>
          <a:avLst/>
          <a:gdLst/>
          <a:ahLst/>
          <a:cxnLst/>
          <a:rect l="0" t="0" r="0" b="0"/>
          <a:pathLst>
            <a:path>
              <a:moveTo>
                <a:pt x="2582287" y="207810"/>
              </a:moveTo>
              <a:arcTo wR="1754118" hR="1754118" stAng="17890353" swAng="262698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91D03D-311B-3940-B1B4-DBF1561DDDF0}">
      <dsp:nvSpPr>
        <dsp:cNvPr id="0" name=""/>
        <dsp:cNvSpPr/>
      </dsp:nvSpPr>
      <dsp:spPr>
        <a:xfrm>
          <a:off x="6195521" y="1755342"/>
          <a:ext cx="1632793" cy="10613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Mapping Quality (MAPQ)</a:t>
          </a:r>
        </a:p>
      </dsp:txBody>
      <dsp:txXfrm>
        <a:off x="6247330" y="1807151"/>
        <a:ext cx="1529175" cy="957697"/>
      </dsp:txXfrm>
    </dsp:sp>
    <dsp:sp modelId="{1E55C125-6286-3F46-B6FD-20AE9A902EF4}">
      <dsp:nvSpPr>
        <dsp:cNvPr id="0" name=""/>
        <dsp:cNvSpPr/>
      </dsp:nvSpPr>
      <dsp:spPr>
        <a:xfrm>
          <a:off x="3503681" y="531881"/>
          <a:ext cx="3508236" cy="3508236"/>
        </a:xfrm>
        <a:custGeom>
          <a:avLst/>
          <a:gdLst/>
          <a:ahLst/>
          <a:cxnLst/>
          <a:rect l="0" t="0" r="0" b="0"/>
          <a:pathLst>
            <a:path>
              <a:moveTo>
                <a:pt x="3421962" y="2297463"/>
              </a:moveTo>
              <a:arcTo wR="1754118" hR="1754118" stAng="1082665" swAng="262698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CA28E9-E1F2-D042-BDC8-178C16DC9F19}">
      <dsp:nvSpPr>
        <dsp:cNvPr id="0" name=""/>
        <dsp:cNvSpPr/>
      </dsp:nvSpPr>
      <dsp:spPr>
        <a:xfrm>
          <a:off x="4441403" y="3509460"/>
          <a:ext cx="1632793" cy="10613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Depth / allele fraction</a:t>
          </a:r>
        </a:p>
      </dsp:txBody>
      <dsp:txXfrm>
        <a:off x="4493212" y="3561269"/>
        <a:ext cx="1529175" cy="957697"/>
      </dsp:txXfrm>
    </dsp:sp>
    <dsp:sp modelId="{E3F0677A-48AA-F34A-B95D-4CCCBCBD428B}">
      <dsp:nvSpPr>
        <dsp:cNvPr id="0" name=""/>
        <dsp:cNvSpPr/>
      </dsp:nvSpPr>
      <dsp:spPr>
        <a:xfrm>
          <a:off x="3503681" y="531881"/>
          <a:ext cx="3508236" cy="3508236"/>
        </a:xfrm>
        <a:custGeom>
          <a:avLst/>
          <a:gdLst/>
          <a:ahLst/>
          <a:cxnLst/>
          <a:rect l="0" t="0" r="0" b="0"/>
          <a:pathLst>
            <a:path>
              <a:moveTo>
                <a:pt x="925949" y="3300425"/>
              </a:moveTo>
              <a:arcTo wR="1754118" hR="1754118" stAng="7090353" swAng="262698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FA2CEF-25AB-494D-8275-4F58D0F2FBDC}">
      <dsp:nvSpPr>
        <dsp:cNvPr id="0" name=""/>
        <dsp:cNvSpPr/>
      </dsp:nvSpPr>
      <dsp:spPr>
        <a:xfrm>
          <a:off x="2687285" y="1755342"/>
          <a:ext cx="1632793" cy="10613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Repeat Context</a:t>
          </a:r>
        </a:p>
      </dsp:txBody>
      <dsp:txXfrm>
        <a:off x="2739094" y="1807151"/>
        <a:ext cx="1529175" cy="957697"/>
      </dsp:txXfrm>
    </dsp:sp>
    <dsp:sp modelId="{DF0AF6DD-4DED-2A4E-BBE9-D09AEC3F5E17}">
      <dsp:nvSpPr>
        <dsp:cNvPr id="0" name=""/>
        <dsp:cNvSpPr/>
      </dsp:nvSpPr>
      <dsp:spPr>
        <a:xfrm>
          <a:off x="3503681" y="531881"/>
          <a:ext cx="3508236" cy="3508236"/>
        </a:xfrm>
        <a:custGeom>
          <a:avLst/>
          <a:gdLst/>
          <a:ahLst/>
          <a:cxnLst/>
          <a:rect l="0" t="0" r="0" b="0"/>
          <a:pathLst>
            <a:path>
              <a:moveTo>
                <a:pt x="86273" y="1210772"/>
              </a:moveTo>
              <a:arcTo wR="1754118" hR="1754118" stAng="11882665" swAng="262698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E89524-F187-1F20-35A3-A3C7D726A7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DF0036-B4E5-FC64-AFC6-0B8975E7A1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FA9BF3-1EBE-B54D-B7B1-E7DFB1867AA2}" type="datetimeFigureOut">
              <a:rPr lang="en-US" smtClean="0"/>
              <a:t>1/4/26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F4FDD8-8560-314A-E3BD-3D746E07BD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A23265-EADC-7826-0E33-D9A653F95E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A44452-8ADF-6B49-9FAB-4F2348058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69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A995D5-0024-CE41-9ADD-BB1FE3BD249C}" type="datetimeFigureOut">
              <a:rPr lang="en-US" smtClean="0"/>
              <a:t>1/4/26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28BD38-F3BA-CF4A-975A-EA8F153AD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04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8BD38-F3BA-CF4A-975A-EA8F153AD4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421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on the position range &gt; 0-based vs. 1-based depending on what file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8BD38-F3BA-CF4A-975A-EA8F153AD4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48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/>
            <a:r>
              <a:rPr lang="en-US" dirty="0"/>
              <a:t>Single nucleotide polymorphisms (SNPs) are single nucleotide variants (SNVs) with &gt;1% minor allele frequency (MAF)</a:t>
            </a:r>
          </a:p>
          <a:p>
            <a:pPr lvl="1" fontAlgn="ctr"/>
            <a:r>
              <a:rPr lang="en-US" dirty="0"/>
              <a:t>minor allele frequency := % of population that has non-reference allele</a:t>
            </a:r>
            <a:endParaRPr lang="en-US" baseline="-25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8BD38-F3BA-CF4A-975A-EA8F153AD4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835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twice: one locus where the answer is clean, and one locus designed to trick us. 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 job is not to get a VCF (variant call format file)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bc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software always gives you a VCF. Your job is to decide what you trust, and defend it using evidence.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8BD38-F3BA-CF4A-975A-EA8F153AD4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1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8BD38-F3BA-CF4A-975A-EA8F153AD4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216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8BD38-F3BA-CF4A-975A-EA8F153AD42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25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8BD38-F3BA-CF4A-975A-EA8F153AD42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862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4C8D4-AF60-4D87-CC3B-6F6FB739E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C7BCFA-F63D-989D-6B55-F020EC90B5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81FAD9-4124-9FEB-9B09-66F491D360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BC93D-D5B3-B9DC-D86C-C2B9AEC8D5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8BD38-F3BA-CF4A-975A-EA8F153AD42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04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0F90-ADA9-84ED-5E17-5F6990C59B1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2"/>
            <a:ext cx="10515600" cy="2540719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spcAft>
                <a:spcPts val="0"/>
              </a:spcAft>
              <a:defRPr sz="4800" b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C39EFC-A02B-DE5C-0182-5744A1E623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181835"/>
            <a:ext cx="6626087" cy="108725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Author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669E8-F31A-DF62-DFB4-3B9B56438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A8A6-9F20-404C-B82B-BFB9407BDDC4}" type="datetime1">
              <a:rPr lang="en-US" smtClean="0"/>
              <a:t>1/4/26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C60A1-7EA1-F7D7-81BD-F4CCEEDBC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03D0D-938C-F817-7DA8-C4B2FAA67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36F8E605-F01B-7544-2139-E705BE1E3C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4287" y="4181835"/>
            <a:ext cx="3986178" cy="2070340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7C170B21-18ED-A0D4-8711-7D344B2F1E73}"/>
              </a:ext>
            </a:extLst>
          </p:cNvPr>
          <p:cNvSpPr txBox="1">
            <a:spLocks/>
          </p:cNvSpPr>
          <p:nvPr userDrawn="1"/>
        </p:nvSpPr>
        <p:spPr>
          <a:xfrm>
            <a:off x="838200" y="5269092"/>
            <a:ext cx="9144000" cy="519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Page Lab | Computational and Systems Biology</a:t>
            </a:r>
          </a:p>
        </p:txBody>
      </p:sp>
    </p:spTree>
    <p:extLst>
      <p:ext uri="{BB962C8B-B14F-4D97-AF65-F5344CB8AC3E}">
        <p14:creationId xmlns:p14="http://schemas.microsoft.com/office/powerpoint/2010/main" val="2459408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ntr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34956EA-2436-587A-62B2-5136C1640414}"/>
              </a:ext>
            </a:extLst>
          </p:cNvPr>
          <p:cNvSpPr/>
          <p:nvPr userDrawn="1"/>
        </p:nvSpPr>
        <p:spPr>
          <a:xfrm>
            <a:off x="0" y="0"/>
            <a:ext cx="12192000" cy="12752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1C5763-ACF1-442E-5B70-85506576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1444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51D211-E4EA-54E9-9D2F-615A4DD8F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80F29-027C-384C-B6D8-6F876AF366C4}" type="datetime1">
              <a:rPr lang="en-US" smtClean="0"/>
              <a:t>1/4/26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C1C357-4E63-03DE-92C3-396ED0283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BB03D-8671-3D4C-1CF5-30C475805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10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FC7BD-0C87-725C-6BC8-2BC191B53A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226" y="533400"/>
            <a:ext cx="6000774" cy="50392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1CF4A-088F-741F-ABD5-62B263F34E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533400"/>
            <a:ext cx="6000774" cy="50392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5E41DA-317A-7B00-4BBD-C36A940A5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FE1FA-DD8A-034D-84D2-F316FB5F58D4}" type="datetime1">
              <a:rPr lang="en-US" smtClean="0"/>
              <a:t>1/4/26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7556F1-192A-67CA-8715-FBAA8A665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4D87A0-46C1-E0E5-E01A-53642F0BD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95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D58109-6791-11A2-F25C-0024E13FB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8491F-F83F-F542-9093-CC1A93362910}" type="datetime1">
              <a:rPr lang="en-US" smtClean="0"/>
              <a:t>1/4/26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1E07A9-B654-7584-4D82-804C2329D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01D527-E44C-85E6-1B4F-7D0BEE2E5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714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8659D-8F1B-4207-D49E-5FB104D26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C10DE-055B-6F88-F5AF-59D1B2FDC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8DB5D5-BB06-FAC3-59E5-3E00EB5FE7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25FD6-CDF0-EE99-5EDA-6ED9F178F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A44C5-61C1-2B4A-A1E2-F762211CF801}" type="datetime1">
              <a:rPr lang="en-US" smtClean="0"/>
              <a:t>1/4/26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4F0D75-2B59-3C30-E384-5BDC083F2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D96197-FA97-0837-8446-C8FC7FE4B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686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ACAD6-27FB-8EA8-2243-E6E3E13DC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3E4144-9ACB-E5C1-F28F-CB7BE9D244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B771D-9F7A-DF12-B08F-7DC4C3CC8D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68690C-8F60-C2C0-D94D-44741A4F1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511E6-AB36-D146-9023-8AE1EDA16D1B}" type="datetime1">
              <a:rPr lang="en-US" smtClean="0"/>
              <a:t>1/4/26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E91552-CDA5-01F3-F01B-7A9DC6C36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665B6-C3E3-0164-D5AD-B8B740232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17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BE003-3F1C-9490-2EC2-9D97BEBA3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3FCD84-1507-BDBB-00B6-FE2E03864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12521-36CA-81E6-7A7E-3D9F65FB3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CE15E-7F44-0E48-9D35-0F71CB52ED3A}" type="datetime1">
              <a:rPr lang="en-US" smtClean="0"/>
              <a:t>1/4/26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FD15D-B008-EC0E-A36F-3FD72A8E0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B635F-92DA-CA7B-BDF5-C27ED242F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572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8FC8B0-12AC-F948-1781-C4EF69BF57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FEDF45-4AD3-E261-089D-4AC0A51D55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6C2B3-D95C-E60A-A69A-837883DA7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861E3-15E2-8746-BD5F-A4D108967617}" type="datetime1">
              <a:rPr lang="en-US" smtClean="0"/>
              <a:t>1/4/26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1F854-2308-DC3C-A700-39A779282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DD643-FFCB-85E0-DB66-AD45B8F87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21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91A35-CCC0-CAD3-DA8E-FC4441ED7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13868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C9E73-6861-59B2-EF03-B5802913C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4513"/>
            <a:ext cx="10515600" cy="45724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 marL="685800" indent="-228600">
              <a:buFont typeface="System Font Regular"/>
              <a:buChar char="⁃"/>
              <a:defRPr>
                <a:solidFill>
                  <a:schemeClr val="tx2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chemeClr val="tx2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2"/>
                </a:solidFill>
              </a:defRPr>
            </a:lvl4pPr>
            <a:lvl5pPr marL="2057400" indent="-228600">
              <a:buFont typeface="Wingdings" pitchFamily="2" charset="2"/>
              <a:buChar char="v"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25585-E2AB-2D0C-2F97-EE52D0FBA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51764-61EC-0745-BACA-CDBB2AF3565A}" type="datetime1">
              <a:rPr lang="en-US" smtClean="0"/>
              <a:t>1/4/26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C4483-B21C-CFD1-596E-E649B08B5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665CC-9CD8-A993-93B9-04C28A898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736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Contr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106F18-85D2-4335-F1F7-B254D3567B3A}"/>
              </a:ext>
            </a:extLst>
          </p:cNvPr>
          <p:cNvSpPr/>
          <p:nvPr userDrawn="1"/>
        </p:nvSpPr>
        <p:spPr>
          <a:xfrm>
            <a:off x="0" y="0"/>
            <a:ext cx="12192000" cy="12752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A91A35-CCC0-CAD3-DA8E-FC4441ED7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13868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C9E73-6861-59B2-EF03-B5802913C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4513"/>
            <a:ext cx="10515600" cy="45724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 marL="685800" indent="-228600">
              <a:buFont typeface="System Font Regular"/>
              <a:buChar char="⁃"/>
              <a:defRPr>
                <a:solidFill>
                  <a:schemeClr val="tx2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chemeClr val="tx2"/>
                </a:solidFill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tx2"/>
                </a:solidFill>
              </a:defRPr>
            </a:lvl4pPr>
            <a:lvl5pPr marL="2057400" indent="-228600">
              <a:buFont typeface="Wingdings" pitchFamily="2" charset="2"/>
              <a:buChar char="v"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25585-E2AB-2D0C-2F97-EE52D0FBA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51764-61EC-0745-BACA-CDBB2AF3565A}" type="datetime1">
              <a:rPr lang="en-US" smtClean="0"/>
              <a:t>1/4/26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C4483-B21C-CFD1-596E-E649B08B5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665CC-9CD8-A993-93B9-04C28A898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965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9CEB2-C986-A7F2-0B11-0608027C4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400" b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97D08-69B3-A7A6-7FD6-E59E39791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D94B9-8881-3A1E-2778-DCAEABB75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0CE77-BDFC-2345-BDB8-0FD40C00A8A6}" type="datetime1">
              <a:rPr lang="en-US" smtClean="0"/>
              <a:t>1/4/26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3410D-56A9-C431-9D8B-22D6A4EAB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E16AE-F01F-6296-573B-0B1635659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11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D06F5-2E0C-2D99-D8FE-03F33EF05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144498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FC7BD-0C87-725C-6BC8-2BC191B53A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13840"/>
            <a:ext cx="5181600" cy="46631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1CF4A-088F-741F-ABD5-62B263F34E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13840"/>
            <a:ext cx="5181600" cy="46631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5E41DA-317A-7B00-4BBD-C36A940A5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FE1FA-DD8A-034D-84D2-F316FB5F58D4}" type="datetime1">
              <a:rPr lang="en-US" smtClean="0"/>
              <a:t>1/4/26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7556F1-192A-67CA-8715-FBAA8A665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4D87A0-46C1-E0E5-E01A-53642F0BD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34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- Contr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82D6B20-C5A2-0ED7-E0E0-94853309A749}"/>
              </a:ext>
            </a:extLst>
          </p:cNvPr>
          <p:cNvSpPr/>
          <p:nvPr userDrawn="1"/>
        </p:nvSpPr>
        <p:spPr>
          <a:xfrm>
            <a:off x="0" y="0"/>
            <a:ext cx="12192000" cy="12752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3D06F5-2E0C-2D99-D8FE-03F33EF05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144498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FC7BD-0C87-725C-6BC8-2BC191B53A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13840"/>
            <a:ext cx="5181600" cy="46631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1CF4A-088F-741F-ABD5-62B263F34E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13840"/>
            <a:ext cx="5181600" cy="46631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5E41DA-317A-7B00-4BBD-C36A940A5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FE1FA-DD8A-034D-84D2-F316FB5F58D4}" type="datetime1">
              <a:rPr lang="en-US" smtClean="0"/>
              <a:t>1/4/26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7556F1-192A-67CA-8715-FBAA8A665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4D87A0-46C1-E0E5-E01A-53642F0BD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61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D6AF4-284E-3343-5E1A-7A8BDE285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6525"/>
            <a:ext cx="10515600" cy="1133850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E904C-3FB4-3108-6085-E3FDE3824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75769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28C70-155F-2658-FA47-58336E54EF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7599"/>
            <a:ext cx="5157787" cy="38020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EC0AE9-88EC-EFA7-A2FA-96777E1312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75769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953DE3-D578-D531-EFC2-99704B869A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7599"/>
            <a:ext cx="5183188" cy="38020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173AC8-2688-9F4E-BA37-118662436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46F44-629A-BB43-818D-6F9EC1C7E32A}" type="datetime1">
              <a:rPr lang="en-US" smtClean="0"/>
              <a:t>1/4/26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CA63BE-9875-F471-6F06-3184048BC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5981C0-1F4F-A15C-E27A-DBFFFB4FB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794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- Contr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8C4D17-F1CC-76A3-691C-0E87959D089E}"/>
              </a:ext>
            </a:extLst>
          </p:cNvPr>
          <p:cNvSpPr/>
          <p:nvPr userDrawn="1"/>
        </p:nvSpPr>
        <p:spPr>
          <a:xfrm>
            <a:off x="0" y="0"/>
            <a:ext cx="12192000" cy="12752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2D6AF4-284E-3343-5E1A-7A8BDE285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6525"/>
            <a:ext cx="10515600" cy="113385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E904C-3FB4-3108-6085-E3FDE3824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75769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28C70-155F-2658-FA47-58336E54EF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7599"/>
            <a:ext cx="5157787" cy="38020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EC0AE9-88EC-EFA7-A2FA-96777E1312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75769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953DE3-D578-D531-EFC2-99704B869A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7599"/>
            <a:ext cx="5183188" cy="38020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173AC8-2688-9F4E-BA37-118662436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46F44-629A-BB43-818D-6F9EC1C7E32A}" type="datetime1">
              <a:rPr lang="en-US" smtClean="0"/>
              <a:t>1/4/26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CA63BE-9875-F471-6F06-3184048BC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5981C0-1F4F-A15C-E27A-DBFFFB4FB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31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5763-ACF1-442E-5B70-85506576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14449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51D211-E4EA-54E9-9D2F-615A4DD8F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80F29-027C-384C-B6D8-6F876AF366C4}" type="datetime1">
              <a:rPr lang="en-US" smtClean="0"/>
              <a:t>1/4/26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C1C357-4E63-03DE-92C3-396ED0283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BB03D-8671-3D4C-1CF5-30C475805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411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FEF1D6-3A25-2248-F9A5-546ACFF73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1463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36FEB3-E70B-1095-B9CB-1A43E6528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4513"/>
            <a:ext cx="10515600" cy="4572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5347B-9110-4314-75E7-64F63280CB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14C17-1023-AA45-AD53-B9569B6D2DD5}" type="datetime1">
              <a:rPr lang="en-US" smtClean="0"/>
              <a:t>1/4/26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84EB0-CD86-1D1D-BA3E-CE6973A8A0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EAEA0D-B4F3-57A6-0CC8-D3F8BDADA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21D1EA-C39B-1047-A13F-600ACDC1B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605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62" r:id="rId6"/>
    <p:sldLayoutId id="2147483653" r:id="rId7"/>
    <p:sldLayoutId id="2147483663" r:id="rId8"/>
    <p:sldLayoutId id="2147483654" r:id="rId9"/>
    <p:sldLayoutId id="2147483664" r:id="rId10"/>
    <p:sldLayoutId id="2147483660" r:id="rId11"/>
    <p:sldLayoutId id="2147483655" r:id="rId12"/>
    <p:sldLayoutId id="2147483656" r:id="rId13"/>
    <p:sldLayoutId id="2147483657" r:id="rId14"/>
    <p:sldLayoutId id="2147483658" r:id="rId15"/>
    <p:sldLayoutId id="2147483659" r:id="rId16"/>
  </p:sldLayoutIdLst>
  <p:hf hdr="0" ftr="0" dt="0"/>
  <p:txStyles>
    <p:titleStyle>
      <a:lvl1pPr marL="0" marR="0" indent="0" algn="l" defTabSz="9144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600" b="1" kern="1200">
          <a:solidFill>
            <a:schemeClr val="tx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⁃"/>
        <a:defRPr sz="2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0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v"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erik-owen/2026_QMW_Genomics/tree/main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erik-owen/2026_QMW_Genomics/tree/main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bowtie-bio.sourceforge.net/bowtie2/index.s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bowtie-bio.sourceforge.net/bowtie2/manual.shtml#end-to-end-alignment-versus-local-alignmen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rik-owen/2026_QMW_Genomics/tree/main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dc.gov/sickle-cell/sickle-cell-trait/index.html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doi.org/10.1016%2FS2352-3026%2823%2900118-7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erik-owen/2026_QMW_Genomics/tree/main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ickle_cell_disease#/media/File:Sickle_Cell_Anemia.svg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8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linicalgenome.org/data-sharing/clinvar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NA molecules background">
            <a:extLst>
              <a:ext uri="{FF2B5EF4-FFF2-40B4-BE49-F238E27FC236}">
                <a16:creationId xmlns:a16="http://schemas.microsoft.com/office/drawing/2014/main" id="{A079FF21-47EE-62D9-6491-EF9E9E391B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 flipH="1">
            <a:off x="0" y="0"/>
            <a:ext cx="677763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7AD2A9-D095-6202-D09C-5AAF3ADE1D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DNA-seq alignments and genome analysis</a:t>
            </a:r>
            <a:br>
              <a:rPr lang="en-US" dirty="0"/>
            </a:br>
            <a:r>
              <a:rPr lang="en-US" sz="4000" b="0" dirty="0"/>
              <a:t>Quantitative Methods Workshop 2026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5F5B17-4B5E-D0A3-ED63-93F4F28F7E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Erik Owen</a:t>
            </a:r>
          </a:p>
          <a:p>
            <a:r>
              <a:rPr lang="en-US" dirty="0"/>
              <a:t>January 5, 2026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E56A5B-8A71-2542-4B09-F6B7E621B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06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4283D4-60E2-87EF-0307-DD9EEC236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studies: same pipeline, different trust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3FA3D9C-ACDA-FA93-8C6A-A3ACB92103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Locus 1: </a:t>
            </a:r>
            <a:r>
              <a:rPr lang="en-US" i="1" dirty="0"/>
              <a:t>HBB </a:t>
            </a:r>
            <a:r>
              <a:rPr lang="en-US" dirty="0"/>
              <a:t>(on chr11)</a:t>
            </a:r>
            <a:endParaRPr lang="en-US" i="1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B314197-9248-32B9-5A9F-3DADFE9196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i="1" dirty="0"/>
              <a:t>HBB</a:t>
            </a:r>
            <a:r>
              <a:rPr lang="en-US" dirty="0"/>
              <a:t> codes for Hemoglobin subunit beta</a:t>
            </a:r>
          </a:p>
          <a:p>
            <a:endParaRPr lang="en-US" dirty="0"/>
          </a:p>
          <a:p>
            <a:r>
              <a:rPr lang="en-US" dirty="0"/>
              <a:t>Has functional evidence for how a SNV causes sickle cell disease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3F1B11-4480-E3F8-A095-6E0A535496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Locus 2: </a:t>
            </a:r>
            <a:r>
              <a:rPr lang="en-US" i="1" dirty="0"/>
              <a:t>MTERF3</a:t>
            </a:r>
            <a:r>
              <a:rPr lang="en-US" dirty="0"/>
              <a:t> (on chr8)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D5EFE25-871E-5C3C-0758-595C31B8046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i="1" dirty="0"/>
              <a:t>MTERF3 </a:t>
            </a:r>
            <a:r>
              <a:rPr lang="en-US" dirty="0"/>
              <a:t>codes for Mitochondrial Transcription Termination Factor 3</a:t>
            </a:r>
          </a:p>
          <a:p>
            <a:r>
              <a:rPr lang="en-US" dirty="0"/>
              <a:t>Repeat-heavy region which will let us study ambiguous alignments **if we have time**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6E048-8A89-8091-C904-D917645A0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6A757769-7DCD-3435-44FF-B154DFE4CB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9974260"/>
              </p:ext>
            </p:extLst>
          </p:nvPr>
        </p:nvGraphicFramePr>
        <p:xfrm>
          <a:off x="1933575" y="5662501"/>
          <a:ext cx="8128000" cy="12301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606C33C-761D-36A1-A934-43881A5BE970}"/>
              </a:ext>
            </a:extLst>
          </p:cNvPr>
          <p:cNvSpPr/>
          <p:nvPr/>
        </p:nvSpPr>
        <p:spPr>
          <a:xfrm>
            <a:off x="4397375" y="5079672"/>
            <a:ext cx="3200400" cy="6051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Pipeline output:</a:t>
            </a:r>
          </a:p>
        </p:txBody>
      </p:sp>
    </p:spTree>
    <p:extLst>
      <p:ext uri="{BB962C8B-B14F-4D97-AF65-F5344CB8AC3E}">
        <p14:creationId xmlns:p14="http://schemas.microsoft.com/office/powerpoint/2010/main" val="200180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D23F3B9-8B60-59EA-FDA0-E11D16B55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notebook with </a:t>
            </a:r>
            <a:r>
              <a:rPr lang="en-US" dirty="0" err="1"/>
              <a:t>colab</a:t>
            </a:r>
            <a:r>
              <a:rPr lang="en-US" dirty="0"/>
              <a:t>, you will generate: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A2652BAD-4AFF-3C42-A116-EA114F554F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828663"/>
              </p:ext>
            </p:extLst>
          </p:nvPr>
        </p:nvGraphicFramePr>
        <p:xfrm>
          <a:off x="838200" y="1604963"/>
          <a:ext cx="105156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49579B-F758-E822-AA61-2B94E1906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57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64BD2-F1E4-8CAA-8BA4-596C6C6D6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you trust a call, check: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2EB2A7B-B8FB-EE8E-EEE0-0F39396992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3314931"/>
              </p:ext>
            </p:extLst>
          </p:nvPr>
        </p:nvGraphicFramePr>
        <p:xfrm>
          <a:off x="838200" y="1604963"/>
          <a:ext cx="105156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AD2B6-0298-149A-5504-74C7EC10C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12</a:t>
            </a:fld>
            <a:endParaRPr lang="en-US"/>
          </a:p>
        </p:txBody>
      </p:sp>
      <p:pic>
        <p:nvPicPr>
          <p:cNvPr id="7" name="Graphic 6" descr="DNA with solid fill">
            <a:extLst>
              <a:ext uri="{FF2B5EF4-FFF2-40B4-BE49-F238E27FC236}">
                <a16:creationId xmlns:a16="http://schemas.microsoft.com/office/drawing/2014/main" id="{10BE51A8-9C42-49A5-FAFC-C3A9845909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42965" y="3133165"/>
            <a:ext cx="1506070" cy="150607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740F24E-09DA-16B0-FA94-4BE605549998}"/>
              </a:ext>
            </a:extLst>
          </p:cNvPr>
          <p:cNvSpPr/>
          <p:nvPr/>
        </p:nvSpPr>
        <p:spPr>
          <a:xfrm>
            <a:off x="6333564" y="3805518"/>
            <a:ext cx="134470" cy="1613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346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E7851-8A76-7A91-D4C0-3F360BACB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follow instructions in the README of the linked git repo for </a:t>
            </a:r>
            <a:r>
              <a:rPr lang="en-US" i="1" dirty="0"/>
              <a:t>Environment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35355-7536-02A2-0AE0-6D300A875B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https://github.com/erik-owen/2026_QMW_Genomics/tree/main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C2EA7-8141-EE6F-BD69-A2265784D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13</a:t>
            </a:fld>
            <a:endParaRPr lang="en-US"/>
          </a:p>
        </p:txBody>
      </p:sp>
      <p:pic>
        <p:nvPicPr>
          <p:cNvPr id="6" name="Graphic 5" descr="Cloud Computing with solid fill">
            <a:extLst>
              <a:ext uri="{FF2B5EF4-FFF2-40B4-BE49-F238E27FC236}">
                <a16:creationId xmlns:a16="http://schemas.microsoft.com/office/drawing/2014/main" id="{CE0D7154-A0AA-BB6C-B2EA-80AE540B6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96717" y="136525"/>
            <a:ext cx="1922929" cy="192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057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CD0B7-9C86-08AD-14AF-B4C8C7F88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AC66D-4855-D8EC-5B30-B0E9B3CB1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the </a:t>
            </a:r>
            <a:r>
              <a:rPr lang="en-US" i="1" dirty="0"/>
              <a:t>Sequencing &amp; File formats </a:t>
            </a:r>
            <a:r>
              <a:rPr lang="en-US" dirty="0"/>
              <a:t>portion in </a:t>
            </a:r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C5A2A-3406-4588-0D87-C77C15CF7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https://github.com/erik-owen/2026_QMW_Genomics/tree/main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46B17-BEBC-0ADA-92EE-73BBD289A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14</a:t>
            </a:fld>
            <a:endParaRPr lang="en-US"/>
          </a:p>
        </p:txBody>
      </p:sp>
      <p:pic>
        <p:nvPicPr>
          <p:cNvPr id="6" name="Graphic 5" descr="DNA with solid fill">
            <a:extLst>
              <a:ext uri="{FF2B5EF4-FFF2-40B4-BE49-F238E27FC236}">
                <a16:creationId xmlns:a16="http://schemas.microsoft.com/office/drawing/2014/main" id="{BEA4446C-35CF-15FC-E2B8-A9279E1D1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8610600" y="-1587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19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392A43-202E-276F-2E29-962D25815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Module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ADC20-7A23-FE3A-264C-F85733151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Aligners</a:t>
            </a:r>
          </a:p>
          <a:p>
            <a:pPr lvl="1"/>
            <a:r>
              <a:rPr lang="en-US" dirty="0"/>
              <a:t>algorithms that place each read on a reference by optimizing a score</a:t>
            </a:r>
          </a:p>
          <a:p>
            <a:pPr lvl="1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matches == good</a:t>
            </a:r>
          </a:p>
          <a:p>
            <a:pPr lvl="1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mismatches, indels, clipping == bad</a:t>
            </a:r>
          </a:p>
          <a:p>
            <a:r>
              <a:rPr lang="en-US" dirty="0"/>
              <a:t>Repeats create multiple equally good placements</a:t>
            </a:r>
          </a:p>
          <a:p>
            <a:pPr lvl="1"/>
            <a:r>
              <a:rPr lang="en-US" dirty="0"/>
              <a:t>Leads to “multi-mapping” where aligner can’t be confident</a:t>
            </a:r>
          </a:p>
          <a:p>
            <a:r>
              <a:rPr lang="en-US" dirty="0"/>
              <a:t>MAPQ metric</a:t>
            </a:r>
          </a:p>
          <a:p>
            <a:pPr lvl="1"/>
            <a:r>
              <a:rPr lang="en-US" dirty="0"/>
              <a:t>Confidence in placement of (trimmed) read</a:t>
            </a:r>
          </a:p>
          <a:p>
            <a:pPr lvl="1"/>
            <a:r>
              <a:rPr lang="en-US" dirty="0"/>
              <a:t>Low MAPQ == “this read could be put in multiple places in the reference”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E97A5C-7604-59D1-D6D0-D9F42CCA5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7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72315D-D14B-25B9-60B5-BC79E96B6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Aligner walkthrough demo: Bowtie2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CFA44C-69A0-8815-E7CD-F0C56E014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Bowtie2 is a short-read alignment tool</a:t>
            </a:r>
          </a:p>
          <a:p>
            <a:r>
              <a:rPr lang="en-US" dirty="0"/>
              <a:t>Good at aligning reads of 50-100s/1000s of characters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https://bowtie-bio.sourceforge.net/bowtie2/index.shtml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you would like to learn how the genome indexing works “under the hood”, it’s based on the Burrows-Wheeler transform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AC652-D31A-0A23-84EA-7F590DE8B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16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000F108-566D-3F7B-173E-B5C5576B9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343" y="3733944"/>
            <a:ext cx="2555314" cy="111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106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46861-340D-97CA-D2D7-CB266113C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vs local alignment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5648D1A-CCC1-09D4-E972-64F55C9A0A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End-to-End involves all characters in read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3ABC4EB-7EDE-07A3-BD88-0FEB98CC70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ndale Mono" panose="020B0509000000000004" pitchFamily="49" charset="0"/>
              </a:rPr>
              <a:t>Alignment:</a:t>
            </a:r>
          </a:p>
          <a:p>
            <a:pPr marL="0" indent="0">
              <a:buNone/>
            </a:pPr>
            <a:endParaRPr lang="en-US" sz="2400" dirty="0">
              <a:latin typeface="Andale Mono" panose="020B05090000000000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Andale Mono" panose="020B0509000000000004" pitchFamily="49" charset="0"/>
              </a:rPr>
              <a:t>Read:</a:t>
            </a:r>
            <a:br>
              <a:rPr lang="en-US" sz="2400" dirty="0">
                <a:latin typeface="Andale Mono" panose="020B0509000000000004" pitchFamily="49" charset="0"/>
              </a:rPr>
            </a:br>
            <a:r>
              <a:rPr lang="en-US" sz="2400" dirty="0">
                <a:latin typeface="Andale Mono" panose="020B0509000000000004" pitchFamily="49" charset="0"/>
              </a:rPr>
              <a:t>  GACTGGGCGATCTCGACTTCG</a:t>
            </a:r>
          </a:p>
          <a:p>
            <a:pPr marL="0" indent="0">
              <a:buNone/>
            </a:pPr>
            <a:r>
              <a:rPr lang="en-US" sz="2400" dirty="0">
                <a:latin typeface="Andale Mono" panose="020B0509000000000004" pitchFamily="49" charset="0"/>
              </a:rPr>
              <a:t>  |||||  |||||||||| |||</a:t>
            </a:r>
          </a:p>
          <a:p>
            <a:pPr marL="0" indent="0">
              <a:buNone/>
            </a:pPr>
            <a:r>
              <a:rPr lang="en-US" sz="2400" dirty="0">
                <a:latin typeface="Andale Mono" panose="020B0509000000000004" pitchFamily="49" charset="0"/>
              </a:rPr>
              <a:t>  GACTG--CGATCTCGACATCG</a:t>
            </a:r>
          </a:p>
          <a:p>
            <a:pPr marL="0" indent="0">
              <a:buNone/>
            </a:pPr>
            <a:r>
              <a:rPr lang="en-US" sz="2400" dirty="0">
                <a:latin typeface="Andale Mono" panose="020B0509000000000004" pitchFamily="49" charset="0"/>
              </a:rPr>
              <a:t>Reference: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CE9BE63-AF8E-D8A8-D00C-2F3436E610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Local alignment allows trimming/clipping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75A1C5B-60F7-F33B-8755-5B004F12099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ndale Mono" panose="020B0509000000000004" pitchFamily="49" charset="0"/>
              </a:rPr>
              <a:t>Alignment:</a:t>
            </a:r>
          </a:p>
          <a:p>
            <a:pPr marL="0" indent="0">
              <a:buNone/>
            </a:pPr>
            <a:endParaRPr lang="en-US" sz="2400" dirty="0">
              <a:latin typeface="Andale Mono" panose="020B05090000000000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Andale Mono" panose="020B0509000000000004" pitchFamily="49" charset="0"/>
              </a:rPr>
              <a:t>Read:</a:t>
            </a:r>
            <a:br>
              <a:rPr lang="en-US" sz="2400" dirty="0">
                <a:latin typeface="Andale Mono" panose="020B0509000000000004" pitchFamily="49" charset="0"/>
              </a:rPr>
            </a:br>
            <a:r>
              <a:rPr lang="en-US" sz="2400" dirty="0">
                <a:latin typeface="Andale Mono" panose="020B0509000000000004" pitchFamily="49" charset="0"/>
              </a:rPr>
              <a:t>  ACGGTTGCGTTAA-TCCGCCACG</a:t>
            </a:r>
          </a:p>
          <a:p>
            <a:pPr marL="0" indent="0">
              <a:buNone/>
            </a:pPr>
            <a:r>
              <a:rPr lang="en-US" sz="2400" dirty="0">
                <a:latin typeface="Andale Mono" panose="020B0509000000000004" pitchFamily="49" charset="0"/>
              </a:rPr>
              <a:t>      ||||||||| ||||||</a:t>
            </a:r>
          </a:p>
          <a:p>
            <a:pPr marL="0" indent="0">
              <a:buNone/>
            </a:pPr>
            <a:r>
              <a:rPr lang="en-US" sz="2400" dirty="0">
                <a:latin typeface="Andale Mono" panose="020B0509000000000004" pitchFamily="49" charset="0"/>
              </a:rPr>
              <a:t>  TAACTTGCGTTAAATCCGCCTGG</a:t>
            </a:r>
          </a:p>
          <a:p>
            <a:pPr marL="0" indent="0">
              <a:buNone/>
            </a:pPr>
            <a:r>
              <a:rPr lang="en-US" sz="2400" dirty="0">
                <a:latin typeface="Andale Mono" panose="020B0509000000000004" pitchFamily="49" charset="0"/>
              </a:rPr>
              <a:t>Reference: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E2EA-771D-DC0A-E3C4-E01CEA3C1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A75C3D-708A-798F-D6C6-F6B23948604A}"/>
              </a:ext>
            </a:extLst>
          </p:cNvPr>
          <p:cNvSpPr txBox="1"/>
          <p:nvPr/>
        </p:nvSpPr>
        <p:spPr>
          <a:xfrm>
            <a:off x="532280" y="6352143"/>
            <a:ext cx="10696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https://bowtie-bio.sourceforge.net/bowtie2/manual.shtml#end-to-end-alignment-versus-local-alignment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0582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21671-13F9-FD35-33E9-5A7BA76EA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NA molecules background">
            <a:extLst>
              <a:ext uri="{FF2B5EF4-FFF2-40B4-BE49-F238E27FC236}">
                <a16:creationId xmlns:a16="http://schemas.microsoft.com/office/drawing/2014/main" id="{1A6B8311-164C-E9F7-B9FA-0D147DFEE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367" y="0"/>
            <a:ext cx="677763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233A6F-4EAD-7241-8E7B-F22F964C8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let’s work through the </a:t>
            </a:r>
            <a:r>
              <a:rPr lang="en-US" i="1" dirty="0"/>
              <a:t>Alignment</a:t>
            </a:r>
            <a:r>
              <a:rPr lang="en-US" dirty="0"/>
              <a:t> portion of the notebook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9A3A2-4301-E5FB-45D5-A586C70787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https://github.com/erik-owen/2026_QMW_Genomics/tree/main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1248C-4690-81E3-0209-5D7BC1F65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95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340740-766B-D8C5-7BE2-10CF1C49C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Pileups, Variants, &amp; Interpretation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CCB8D3-BC4B-3C83-2E3C-708B2B83CD4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Pileup our reads!</a:t>
            </a:r>
          </a:p>
          <a:p>
            <a:r>
              <a:rPr lang="en-US" dirty="0"/>
              <a:t>Our coverage graph showed we have alignment to our reference FASTA</a:t>
            </a:r>
          </a:p>
          <a:p>
            <a:r>
              <a:rPr lang="en-US" dirty="0"/>
              <a:t>Now we want to look to find if we have variants in the individual we sequenced from relative to our reference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08FCDD-71DC-B606-B904-D1E49704E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19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2A8E0CE-F3C3-2E13-FD9C-E2DEA9F350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23426" y="1514475"/>
            <a:ext cx="4279147" cy="466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012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00762-5EFD-FF63-E34F-E76F98EC4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today’s genomics roadmap: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FDDDB-663C-C3B2-162C-5175788F8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Sequencing technology: how reads (and errors!) are made</a:t>
            </a:r>
          </a:p>
          <a:p>
            <a:pPr lvl="1"/>
            <a:r>
              <a:rPr lang="en-US" dirty="0"/>
              <a:t>Covered in prework section</a:t>
            </a:r>
          </a:p>
          <a:p>
            <a:r>
              <a:rPr lang="en-US" dirty="0"/>
              <a:t>File formats: FASTA, FASTQ, SAM, BAM, VCF</a:t>
            </a:r>
          </a:p>
          <a:p>
            <a:r>
              <a:rPr lang="en-US" dirty="0"/>
              <a:t>Align reads to reference genome</a:t>
            </a:r>
          </a:p>
          <a:p>
            <a:r>
              <a:rPr lang="en-US" dirty="0"/>
              <a:t>Call variants + interpret evidence</a:t>
            </a:r>
          </a:p>
          <a:p>
            <a:r>
              <a:rPr lang="en-US" dirty="0"/>
              <a:t>Understand depth &amp; coverage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Case studies: </a:t>
            </a:r>
          </a:p>
          <a:p>
            <a:pPr lvl="1"/>
            <a:r>
              <a:rPr lang="en-US" dirty="0"/>
              <a:t>Pathogenic SNP in </a:t>
            </a:r>
            <a:r>
              <a:rPr lang="en-US" i="1" dirty="0"/>
              <a:t>HBB</a:t>
            </a:r>
            <a:r>
              <a:rPr lang="en-US" dirty="0"/>
              <a:t> locus </a:t>
            </a:r>
          </a:p>
          <a:p>
            <a:pPr lvl="1"/>
            <a:r>
              <a:rPr lang="en-US" dirty="0"/>
              <a:t>Repeat-heavy complexity in </a:t>
            </a:r>
            <a:r>
              <a:rPr lang="en-US" i="1" dirty="0"/>
              <a:t>MTERF3</a:t>
            </a:r>
            <a:r>
              <a:rPr lang="en-US" dirty="0"/>
              <a:t> locus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F47FC-1903-0172-B827-CDECE7DF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08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6B63A09-BB26-EA99-0825-4C66ED8E6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2301315" cy="2852737"/>
          </a:xfrm>
        </p:spPr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D6D1C3-FFEC-8127-56AC-0E73069DF2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364456-3E52-636D-FC83-470B7B888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20</a:t>
            </a:fld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7D4F0538-63DC-2CEB-CEF3-F84E86EC4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163" y="0"/>
            <a:ext cx="9113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323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FD9140E-3293-C6AC-44AC-87A57324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Sickle Cell Disease appears as an autosomal recessive pattern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4D9365-97FA-F93D-3686-CF77F909FE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Sickle Cell Trait can sometimes also lead to pain crises </a:t>
            </a:r>
          </a:p>
          <a:p>
            <a:r>
              <a:rPr lang="en-US" dirty="0"/>
              <a:t>Sickle cell disease affects ~7.7 million people worldwide</a:t>
            </a:r>
          </a:p>
          <a:p>
            <a:r>
              <a:rPr lang="en-US" dirty="0"/>
              <a:t>Causes &gt;34k annual deaths; contributes to &gt;375k deaths</a:t>
            </a:r>
          </a:p>
          <a:p>
            <a:r>
              <a:rPr lang="en-US" dirty="0"/>
              <a:t>However, sickling is protective against malaria, so there’s a “heterozygote advantage”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15A190-E159-D690-879D-B7CCBE5BB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21</a:t>
            </a:fld>
            <a:endParaRPr lang="en-US"/>
          </a:p>
        </p:txBody>
      </p:sp>
      <p:pic>
        <p:nvPicPr>
          <p:cNvPr id="8196" name="Picture 4" descr="If both parents have SCT, there's a 1 in 2 chance the child will have SCT. There's also a 1 in 4 chance the child will either (A) be unaffected or (B) have SCD.">
            <a:extLst>
              <a:ext uri="{FF2B5EF4-FFF2-40B4-BE49-F238E27FC236}">
                <a16:creationId xmlns:a16="http://schemas.microsoft.com/office/drawing/2014/main" id="{4C5E5466-D88B-5BDE-7D90-614C2BDB9A5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6" r="20588"/>
          <a:stretch>
            <a:fillRect/>
          </a:stretch>
        </p:blipFill>
        <p:spPr bwMode="auto">
          <a:xfrm>
            <a:off x="6060142" y="857787"/>
            <a:ext cx="5293658" cy="597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3DBE01-A34A-22F2-6069-19F76C58C08D}"/>
              </a:ext>
            </a:extLst>
          </p:cNvPr>
          <p:cNvSpPr txBox="1"/>
          <p:nvPr/>
        </p:nvSpPr>
        <p:spPr>
          <a:xfrm>
            <a:off x="6773956" y="6390445"/>
            <a:ext cx="48308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https://www.cdc.gov/sickle-cell/sickle-cell-trait/index.html</a:t>
            </a:r>
            <a:r>
              <a:rPr lang="en-US" sz="1400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80BCAD-054E-E356-E292-4A55F278E058}"/>
              </a:ext>
            </a:extLst>
          </p:cNvPr>
          <p:cNvSpPr txBox="1"/>
          <p:nvPr/>
        </p:nvSpPr>
        <p:spPr>
          <a:xfrm>
            <a:off x="532281" y="6352143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https://doi.org/10.1016%2FS2352-3026%2823%2900118-7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476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3C875A2-F2EC-3F34-CA1E-F7164E580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Sickle Cell Disease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6636D3-8475-4A7D-CBCE-ECD1487BCF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Patient 1: healthy control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242798D-7939-809B-7261-D7257F4255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No sickle cell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B5733E8-91DD-CF23-EA93-809E04E021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Patient 2: from disease cohort trio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5A30024-B306-E0B0-5C8F-CDA946C83CF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Patient is healthy</a:t>
            </a:r>
          </a:p>
          <a:p>
            <a:r>
              <a:rPr lang="en-US" dirty="0"/>
              <a:t>However, daughter carries sickle cell disease</a:t>
            </a:r>
          </a:p>
          <a:p>
            <a:endParaRPr lang="en-US" dirty="0"/>
          </a:p>
          <a:p>
            <a:r>
              <a:rPr lang="en-US" dirty="0"/>
              <a:t>We want to know if patient parent is a carrier of a variant that would cause the sickle cell phenotype?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1DC41A-BF64-4B67-5F9F-2F19949C1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22</a:t>
            </a:fld>
            <a:endParaRPr lang="en-US"/>
          </a:p>
        </p:txBody>
      </p:sp>
      <p:pic>
        <p:nvPicPr>
          <p:cNvPr id="7170" name="Picture 2" descr="undefined">
            <a:extLst>
              <a:ext uri="{FF2B5EF4-FFF2-40B4-BE49-F238E27FC236}">
                <a16:creationId xmlns:a16="http://schemas.microsoft.com/office/drawing/2014/main" id="{CC301345-B1F0-915C-1E45-5E1AA259C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957" y="3109913"/>
            <a:ext cx="3036887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2873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81273-8B2B-A7CB-CA96-03C9FBC3F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DCF9C-99AC-B677-C7D7-EB697F67C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the </a:t>
            </a:r>
            <a:r>
              <a:rPr lang="en-US" i="1" dirty="0"/>
              <a:t>Pileups &amp; Variant Calling </a:t>
            </a:r>
            <a:r>
              <a:rPr lang="en-US" dirty="0"/>
              <a:t>portion in </a:t>
            </a:r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69F01-3767-508C-EC26-A67609B712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https://github.com/erik-owen/2026_QMW_Genomics/tree/main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C62072-D381-4D15-34FB-C198525AF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23</a:t>
            </a:fld>
            <a:endParaRPr lang="en-US"/>
          </a:p>
        </p:txBody>
      </p:sp>
      <p:pic>
        <p:nvPicPr>
          <p:cNvPr id="6" name="Graphic 5" descr="DNA with solid fill">
            <a:extLst>
              <a:ext uri="{FF2B5EF4-FFF2-40B4-BE49-F238E27FC236}">
                <a16:creationId xmlns:a16="http://schemas.microsoft.com/office/drawing/2014/main" id="{7E75823D-7431-81C1-AE45-11E0FD739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8610600" y="-1587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26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951BA52-4355-4E46-4E37-3D86E5C48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impact of </a:t>
            </a:r>
            <a:r>
              <a:rPr lang="en-US" dirty="0" err="1"/>
              <a:t>HbS</a:t>
            </a:r>
            <a:r>
              <a:rPr lang="en-US" dirty="0"/>
              <a:t> mutation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784AF1-B0D0-E5D8-0CB4-A0B390CF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24</a:t>
            </a:fld>
            <a:endParaRPr lang="en-US"/>
          </a:p>
        </p:txBody>
      </p:sp>
      <p:pic>
        <p:nvPicPr>
          <p:cNvPr id="11266" name="Picture 2" descr="undefined">
            <a:extLst>
              <a:ext uri="{FF2B5EF4-FFF2-40B4-BE49-F238E27FC236}">
                <a16:creationId xmlns:a16="http://schemas.microsoft.com/office/drawing/2014/main" id="{AA44E27E-2929-ECB7-0057-D775D5B2B2F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604963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251D3C-686B-83D2-75F9-639B4FAA228B}"/>
              </a:ext>
            </a:extLst>
          </p:cNvPr>
          <p:cNvSpPr txBox="1"/>
          <p:nvPr/>
        </p:nvSpPr>
        <p:spPr>
          <a:xfrm>
            <a:off x="564776" y="6382921"/>
            <a:ext cx="83909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https://en.wikipedia.org/wiki/Sickle_cell_disease#/media/File:Sickle_Cell_Anemia.svg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6099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181CC-D081-B861-F075-EC8387436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15526-3A16-1845-2E68-42DAA14E5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Molecular change in </a:t>
            </a:r>
            <a:r>
              <a:rPr lang="en-US" dirty="0" err="1"/>
              <a:t>HbS</a:t>
            </a:r>
            <a:r>
              <a:rPr lang="en-US" dirty="0"/>
              <a:t> was described in 1956 – before sequencing!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2EBF21A-6B92-5CBD-C788-CCAC25F212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4379" y="1604963"/>
            <a:ext cx="9463241" cy="4572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23270D-F5F7-FB91-8280-60A541BF8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25</a:t>
            </a:fld>
            <a:endParaRPr lang="en-US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DFA65A6A-B67F-9CE0-F61F-A5B334C36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4135" y="6356350"/>
            <a:ext cx="832372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INGRAM, V. A Specific Chemical Difference Between the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Globins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of Normal Human and Sickle-Cell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Anæmia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Hæmoglobin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. 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Nature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178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, 792–794 (1956). https://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doi.org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/10.1038/178792a0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14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5CDF6-F588-0383-B4F6-20D056835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Molecular change in </a:t>
            </a:r>
            <a:r>
              <a:rPr lang="en-US" dirty="0" err="1"/>
              <a:t>HbS</a:t>
            </a:r>
            <a:r>
              <a:rPr lang="en-US" dirty="0"/>
              <a:t> was described in 1956 – before sequencing!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5C6866-40BE-8748-DEC7-6CC04EA79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26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1C605B62-BE3B-5859-E658-31B61B796A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25655" y="1514475"/>
            <a:ext cx="4406690" cy="4662488"/>
          </a:xfrm>
          <a:prstGeom prst="rect">
            <a:avLst/>
          </a:prstGeo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DC2484A3-5A07-E066-088A-912A3D60AF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09464" y="1514475"/>
            <a:ext cx="4507071" cy="4662488"/>
          </a:xfrm>
          <a:prstGeom prst="rect">
            <a:avLst/>
          </a:prstGeom>
        </p:spPr>
      </p:pic>
      <p:sp>
        <p:nvSpPr>
          <p:cNvPr id="19" name="Rectangle 1">
            <a:extLst>
              <a:ext uri="{FF2B5EF4-FFF2-40B4-BE49-F238E27FC236}">
                <a16:creationId xmlns:a16="http://schemas.microsoft.com/office/drawing/2014/main" id="{ED4416CA-CC23-7DD7-5A51-090C7F1BA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4135" y="6356350"/>
            <a:ext cx="832372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INGRAM, V. A Specific Chemical Difference Between the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Globins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of Normal Human and Sickle-Cell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Anæmia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Hæmoglobin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. 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Nature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178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, 792–794 (1956). https://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doi.org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-apple-system"/>
              </a:rPr>
              <a:t>/10.1038/178792a0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753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10B3A6B-649D-7722-572B-53E43A7A5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future of sickle cell disease management?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498F0B-1AFF-F19D-FFA7-3F546CDA13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Slides adapted from HMS case conference by Maya Talukdar, PhD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3FA1B2-09B2-781E-55F2-70F6FC291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426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385623A9-81CC-ED71-9A98-B9307E313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future of sickle cell disease management?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346F1BF4-0E70-C52D-D3FE-414C8F63A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13022"/>
            <a:ext cx="10515600" cy="22009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92F719-303A-3E7C-97A9-11BC7625A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28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FD2D559-D09E-F9C9-7EA0-E47040897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81976"/>
            <a:ext cx="7772400" cy="292600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421136C-468C-E00A-225D-9035A58FF736}"/>
              </a:ext>
            </a:extLst>
          </p:cNvPr>
          <p:cNvSpPr txBox="1"/>
          <p:nvPr/>
        </p:nvSpPr>
        <p:spPr>
          <a:xfrm>
            <a:off x="8830237" y="4657498"/>
            <a:ext cx="33617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What genetic variants do people who naturally have very high levels of </a:t>
            </a:r>
            <a:r>
              <a:rPr lang="en-US" b="1" dirty="0" err="1"/>
              <a:t>HbF</a:t>
            </a:r>
            <a:r>
              <a:rPr lang="en-US" b="1" dirty="0"/>
              <a:t> carry?</a:t>
            </a:r>
          </a:p>
        </p:txBody>
      </p:sp>
    </p:spTree>
    <p:extLst>
      <p:ext uri="{BB962C8B-B14F-4D97-AF65-F5344CB8AC3E}">
        <p14:creationId xmlns:p14="http://schemas.microsoft.com/office/powerpoint/2010/main" val="34250207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649C6-533A-267F-7C65-7C833EF22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D43784B-FA12-0C01-1685-4C735CFF2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future of sickle cell disease management?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5A114FD-2A62-8B61-85E8-32CFC8F255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698452"/>
            <a:ext cx="5181600" cy="10672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5736D-DC6D-FA23-DC3E-AC0F3FAF6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29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64382DE-A216-871F-8DE3-069B7084B0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119878" y="1514474"/>
            <a:ext cx="3824157" cy="52044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11216B-1429-9DF5-933D-264053033B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6046" y="2899261"/>
            <a:ext cx="6409765" cy="17180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286701-9959-6000-AD20-7908E84D54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6046" y="4617277"/>
            <a:ext cx="6409765" cy="184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98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500837-C361-2F65-2506-FD5ABCB71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Sequencing Technologies 2026 Overview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31CE1115-0D95-E743-756D-0E5AAF9A335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08340267"/>
                  </p:ext>
                </p:extLst>
              </p:nvPr>
            </p:nvGraphicFramePr>
            <p:xfrm>
              <a:off x="941295" y="1586754"/>
              <a:ext cx="9668433" cy="4639235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072033">
                      <a:extLst>
                        <a:ext uri="{9D8B030D-6E8A-4147-A177-3AD203B41FA5}">
                          <a16:colId xmlns:a16="http://schemas.microsoft.com/office/drawing/2014/main" val="3566340990"/>
                        </a:ext>
                      </a:extLst>
                    </a:gridCol>
                    <a:gridCol w="1499289">
                      <a:extLst>
                        <a:ext uri="{9D8B030D-6E8A-4147-A177-3AD203B41FA5}">
                          <a16:colId xmlns:a16="http://schemas.microsoft.com/office/drawing/2014/main" val="371735699"/>
                        </a:ext>
                      </a:extLst>
                    </a:gridCol>
                    <a:gridCol w="2249727">
                      <a:extLst>
                        <a:ext uri="{9D8B030D-6E8A-4147-A177-3AD203B41FA5}">
                          <a16:colId xmlns:a16="http://schemas.microsoft.com/office/drawing/2014/main" val="1394068622"/>
                        </a:ext>
                      </a:extLst>
                    </a:gridCol>
                    <a:gridCol w="1694435">
                      <a:extLst>
                        <a:ext uri="{9D8B030D-6E8A-4147-A177-3AD203B41FA5}">
                          <a16:colId xmlns:a16="http://schemas.microsoft.com/office/drawing/2014/main" val="929928387"/>
                        </a:ext>
                      </a:extLst>
                    </a:gridCol>
                    <a:gridCol w="2152949">
                      <a:extLst>
                        <a:ext uri="{9D8B030D-6E8A-4147-A177-3AD203B41FA5}">
                          <a16:colId xmlns:a16="http://schemas.microsoft.com/office/drawing/2014/main" val="4270968725"/>
                        </a:ext>
                      </a:extLst>
                    </a:gridCol>
                  </a:tblGrid>
                  <a:tr h="763245"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b="1">
                              <a:effectLst/>
                            </a:rPr>
                            <a:t>Type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b="1">
                              <a:effectLst/>
                            </a:rPr>
                            <a:t>Length (bp)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b="1">
                              <a:effectLst/>
                            </a:rPr>
                            <a:t>Method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b="1">
                              <a:effectLst/>
                            </a:rPr>
                            <a:t>Error (per bp)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b="1">
                              <a:effectLst/>
                            </a:rPr>
                            <a:t>Cost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698216221"/>
                      </a:ext>
                    </a:extLst>
                  </a:tr>
                  <a:tr h="781066"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Sanger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dirty="0">
                              <a:effectLst/>
                            </a:rPr>
                            <a:t>~500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SBS (Seq by Synth)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>
                                      <a:effectLst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>
                                      <a:effectLst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800">
                                      <a:effectLst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>
                              <a:effectLst/>
                            </a:rPr>
                            <a:t> </a:t>
                          </a: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$4/read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1396026097"/>
                      </a:ext>
                    </a:extLst>
                  </a:tr>
                  <a:tr h="774046"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b="0" dirty="0">
                              <a:effectLst/>
                            </a:rPr>
                            <a:t>Illumina</a:t>
                          </a:r>
                          <a:endParaRPr lang="en-US" sz="1800" b="0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~100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SBS - bridge PCR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>
                                      <a:effectLst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>
                                      <a:effectLst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800">
                                      <a:effectLst/>
                                    </a:rPr>
                                    <m:t>−3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>
                              <a:effectLst/>
                            </a:rPr>
                            <a:t> </a:t>
                          </a: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$2.3 - $50/gigabase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1587051112"/>
                      </a:ext>
                    </a:extLst>
                  </a:tr>
                  <a:tr h="772786"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Aviti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~100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SBS - rolling PCR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x-none" sz="1800">
                                        <a:effectLst/>
                                      </a:rPr>
                                    </m:ctrlPr>
                                  </m:sSupPr>
                                  <m:e>
                                    <m:r>
                                      <a:rPr lang="x-none" sz="1800">
                                        <a:effectLst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x-none" sz="1800">
                                        <a:effectLst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x-none" sz="1800"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~$15/gigabase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1163673265"/>
                      </a:ext>
                    </a:extLst>
                  </a:tr>
                  <a:tr h="774046"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PacBio HiFi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x-none" sz="1800">
                                        <a:effectLst/>
                                      </a:rPr>
                                    </m:ctrlPr>
                                  </m:sSupPr>
                                  <m:e>
                                    <m:r>
                                      <a:rPr lang="x-none" sz="1800">
                                        <a:effectLst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x-none" sz="1800">
                                        <a:effectLst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x-none" sz="1800"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SBS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x-none" sz="1800">
                                        <a:effectLst/>
                                      </a:rPr>
                                    </m:ctrlPr>
                                  </m:sSupPr>
                                  <m:e>
                                    <m:r>
                                      <a:rPr lang="x-none" sz="1800">
                                        <a:effectLst/>
                                      </a:rPr>
                                      <m:t>&gt;10</m:t>
                                    </m:r>
                                  </m:e>
                                  <m:sup>
                                    <m:r>
                                      <a:rPr lang="x-none" sz="1800">
                                        <a:effectLst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x-none" sz="1800"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$300/gb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3087606477"/>
                      </a:ext>
                    </a:extLst>
                  </a:tr>
                  <a:tr h="774046"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Oxford Nanopore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x-none" sz="1800">
                                    <a:effectLst/>
                                  </a:rPr>
                                  <m:t>&gt;</m:t>
                                </m:r>
                                <m:sSup>
                                  <m:sSupPr>
                                    <m:ctrlPr>
                                      <a:rPr lang="x-none" sz="1800">
                                        <a:effectLst/>
                                      </a:rPr>
                                    </m:ctrlPr>
                                  </m:sSupPr>
                                  <m:e>
                                    <m:r>
                                      <a:rPr lang="x-none" sz="1800">
                                        <a:effectLst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x-none" sz="1800">
                                        <a:effectLst/>
                                      </a:rPr>
                                      <m:t>4−6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x-none" sz="1800"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Sensing technology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x-none" sz="1800">
                                        <a:effectLst/>
                                      </a:rPr>
                                    </m:ctrlPr>
                                  </m:sSupPr>
                                  <m:e>
                                    <m:r>
                                      <a:rPr lang="x-none" sz="1800">
                                        <a:effectLst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x-none" sz="1800">
                                        <a:effectLst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x-none" sz="1800"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dirty="0">
                              <a:effectLst/>
                            </a:rPr>
                            <a:t>$30/</a:t>
                          </a:r>
                          <a:r>
                            <a:rPr lang="en-US" sz="1800" dirty="0" err="1">
                              <a:effectLst/>
                            </a:rPr>
                            <a:t>gb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170704175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31CE1115-0D95-E743-756D-0E5AAF9A335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08340267"/>
                  </p:ext>
                </p:extLst>
              </p:nvPr>
            </p:nvGraphicFramePr>
            <p:xfrm>
              <a:off x="941295" y="1586754"/>
              <a:ext cx="9668433" cy="4639235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072033">
                      <a:extLst>
                        <a:ext uri="{9D8B030D-6E8A-4147-A177-3AD203B41FA5}">
                          <a16:colId xmlns:a16="http://schemas.microsoft.com/office/drawing/2014/main" val="3566340990"/>
                        </a:ext>
                      </a:extLst>
                    </a:gridCol>
                    <a:gridCol w="1499289">
                      <a:extLst>
                        <a:ext uri="{9D8B030D-6E8A-4147-A177-3AD203B41FA5}">
                          <a16:colId xmlns:a16="http://schemas.microsoft.com/office/drawing/2014/main" val="371735699"/>
                        </a:ext>
                      </a:extLst>
                    </a:gridCol>
                    <a:gridCol w="2249727">
                      <a:extLst>
                        <a:ext uri="{9D8B030D-6E8A-4147-A177-3AD203B41FA5}">
                          <a16:colId xmlns:a16="http://schemas.microsoft.com/office/drawing/2014/main" val="1394068622"/>
                        </a:ext>
                      </a:extLst>
                    </a:gridCol>
                    <a:gridCol w="1694435">
                      <a:extLst>
                        <a:ext uri="{9D8B030D-6E8A-4147-A177-3AD203B41FA5}">
                          <a16:colId xmlns:a16="http://schemas.microsoft.com/office/drawing/2014/main" val="929928387"/>
                        </a:ext>
                      </a:extLst>
                    </a:gridCol>
                    <a:gridCol w="2152949">
                      <a:extLst>
                        <a:ext uri="{9D8B030D-6E8A-4147-A177-3AD203B41FA5}">
                          <a16:colId xmlns:a16="http://schemas.microsoft.com/office/drawing/2014/main" val="4270968725"/>
                        </a:ext>
                      </a:extLst>
                    </a:gridCol>
                  </a:tblGrid>
                  <a:tr h="763245"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b="1">
                              <a:effectLst/>
                            </a:rPr>
                            <a:t>Type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b="1">
                              <a:effectLst/>
                            </a:rPr>
                            <a:t>Length (bp)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b="1">
                              <a:effectLst/>
                            </a:rPr>
                            <a:t>Method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b="1">
                              <a:effectLst/>
                            </a:rPr>
                            <a:t>Error (per bp)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b="1">
                              <a:effectLst/>
                            </a:rPr>
                            <a:t>Cost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698216221"/>
                      </a:ext>
                    </a:extLst>
                  </a:tr>
                  <a:tr h="781066"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Sanger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dirty="0">
                              <a:effectLst/>
                            </a:rPr>
                            <a:t>~500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SBS (Seq by Synth)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 anchor="ctr">
                        <a:blipFill>
                          <a:blip r:embed="rId2"/>
                          <a:stretch>
                            <a:fillRect l="-345865" t="-96774" r="-128571" b="-396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$4/read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1396026097"/>
                      </a:ext>
                    </a:extLst>
                  </a:tr>
                  <a:tr h="774046"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b="0" dirty="0">
                              <a:effectLst/>
                            </a:rPr>
                            <a:t>Illumina</a:t>
                          </a:r>
                          <a:endParaRPr lang="en-US" sz="1800" b="0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~100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SBS - bridge PCR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 anchor="ctr">
                        <a:blipFill>
                          <a:blip r:embed="rId2"/>
                          <a:stretch>
                            <a:fillRect l="-345865" t="-200000" r="-128571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$2.3 - $50/gigabase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1587051112"/>
                      </a:ext>
                    </a:extLst>
                  </a:tr>
                  <a:tr h="772786"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Aviti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~100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SBS - rolling PCR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 anchor="ctr">
                        <a:blipFill>
                          <a:blip r:embed="rId2"/>
                          <a:stretch>
                            <a:fillRect l="-345865" t="-295161" r="-128571" b="-1983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~$15/gigabase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1163673265"/>
                      </a:ext>
                    </a:extLst>
                  </a:tr>
                  <a:tr h="774046"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PacBio HiFi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 anchor="ctr">
                        <a:blipFill>
                          <a:blip r:embed="rId2"/>
                          <a:stretch>
                            <a:fillRect l="-138983" t="-401639" r="-408475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SBS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 anchor="ctr">
                        <a:blipFill>
                          <a:blip r:embed="rId2"/>
                          <a:stretch>
                            <a:fillRect l="-345865" t="-401639" r="-128571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$300/gb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3087606477"/>
                      </a:ext>
                    </a:extLst>
                  </a:tr>
                  <a:tr h="774046"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Oxford Nanopore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 anchor="ctr">
                        <a:blipFill>
                          <a:blip r:embed="rId2"/>
                          <a:stretch>
                            <a:fillRect l="-138983" t="-501639" r="-408475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Sensing technology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 anchor="ctr">
                        <a:blipFill>
                          <a:blip r:embed="rId2"/>
                          <a:stretch>
                            <a:fillRect l="-345865" t="-501639" r="-128571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dirty="0">
                              <a:effectLst/>
                            </a:rPr>
                            <a:t>$30/</a:t>
                          </a:r>
                          <a:r>
                            <a:rPr lang="en-US" sz="1800" dirty="0" err="1">
                              <a:effectLst/>
                            </a:rPr>
                            <a:t>gb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17070417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88296-A4E8-3185-024C-160BDA69D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329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5E8E6-ED1F-AF74-D582-0AEA16551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3503A-3072-CFE9-94EB-FA626980D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Wrapup</a:t>
            </a:r>
            <a:r>
              <a:rPr lang="en-US" dirty="0"/>
              <a:t>: Before you trust a call, check: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74C1DEA-673A-32C4-16A9-B2CA9CCA5A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9887280"/>
              </p:ext>
            </p:extLst>
          </p:nvPr>
        </p:nvGraphicFramePr>
        <p:xfrm>
          <a:off x="838200" y="1604963"/>
          <a:ext cx="105156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7B7D1-E5B6-0CF1-5078-217A8D60D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30</a:t>
            </a:fld>
            <a:endParaRPr lang="en-US"/>
          </a:p>
        </p:txBody>
      </p:sp>
      <p:pic>
        <p:nvPicPr>
          <p:cNvPr id="7" name="Graphic 6" descr="DNA with solid fill">
            <a:extLst>
              <a:ext uri="{FF2B5EF4-FFF2-40B4-BE49-F238E27FC236}">
                <a16:creationId xmlns:a16="http://schemas.microsoft.com/office/drawing/2014/main" id="{6572CBA4-D615-8F40-E6DD-6A7F0D7640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42965" y="3133165"/>
            <a:ext cx="1506070" cy="150607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5A60F4D-C82B-FC38-D4FB-B0CBD8085677}"/>
              </a:ext>
            </a:extLst>
          </p:cNvPr>
          <p:cNvSpPr/>
          <p:nvPr/>
        </p:nvSpPr>
        <p:spPr>
          <a:xfrm>
            <a:off x="6333564" y="3805518"/>
            <a:ext cx="134470" cy="1613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7781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20EF41-578C-DAC6-8997-634E38A1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4C8E3B-589F-A9D0-A75D-364FF69F5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 read sequencing and aligners like minimap2</a:t>
            </a:r>
          </a:p>
          <a:p>
            <a:r>
              <a:rPr lang="en-US" dirty="0"/>
              <a:t>STAR for RNA-seq</a:t>
            </a:r>
          </a:p>
          <a:p>
            <a:r>
              <a:rPr lang="en-US" dirty="0"/>
              <a:t>Structural variants</a:t>
            </a:r>
          </a:p>
          <a:p>
            <a:endParaRPr lang="en-US" dirty="0"/>
          </a:p>
          <a:p>
            <a:r>
              <a:rPr lang="en-US" dirty="0"/>
              <a:t>Assemblers</a:t>
            </a:r>
          </a:p>
          <a:p>
            <a:endParaRPr lang="en-US" dirty="0"/>
          </a:p>
          <a:p>
            <a:r>
              <a:rPr lang="en-US" dirty="0"/>
              <a:t>Variant interpretation: </a:t>
            </a:r>
            <a:r>
              <a:rPr lang="en-US" dirty="0" err="1"/>
              <a:t>ClinVar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https://www.clinicalgenome.org/data-sharing/clinvar/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A5D56-0273-1CAE-3A22-794E743BF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661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07AD5-2F24-8182-0BB8-F5E8258C3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you!! </a:t>
            </a:r>
            <a:br>
              <a:rPr lang="en-US" dirty="0"/>
            </a:br>
            <a:r>
              <a:rPr lang="en-US" dirty="0"/>
              <a:t>Hope you’re excited about genomics!!!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825CD-22F9-D167-D8FB-CF98F6DE8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4513"/>
            <a:ext cx="10515600" cy="5116962"/>
          </a:xfrm>
        </p:spPr>
        <p:txBody>
          <a:bodyPr>
            <a:normAutofit/>
          </a:bodyPr>
          <a:lstStyle/>
          <a:p>
            <a:r>
              <a:rPr lang="en-US" dirty="0"/>
              <a:t>Special Acknowledgements:</a:t>
            </a:r>
          </a:p>
          <a:p>
            <a:pPr lvl="1"/>
            <a:r>
              <a:rPr lang="en-US" dirty="0"/>
              <a:t>Mentorship in the Page Lab</a:t>
            </a:r>
          </a:p>
          <a:p>
            <a:pPr lvl="2"/>
            <a:r>
              <a:rPr lang="en-US" dirty="0"/>
              <a:t>Especially D.W. Bellott and H. </a:t>
            </a:r>
            <a:r>
              <a:rPr lang="en-US" dirty="0" err="1"/>
              <a:t>Skaletsky</a:t>
            </a:r>
            <a:endParaRPr lang="en-US" dirty="0"/>
          </a:p>
          <a:p>
            <a:pPr lvl="1"/>
            <a:r>
              <a:rPr lang="en-US" dirty="0"/>
              <a:t>HST.508 Population and Quantitative Genomics</a:t>
            </a:r>
          </a:p>
          <a:p>
            <a:pPr lvl="2"/>
            <a:r>
              <a:rPr lang="en-US" dirty="0"/>
              <a:t>Professors Tami Liberman and Leonid Mirny</a:t>
            </a:r>
          </a:p>
          <a:p>
            <a:endParaRPr lang="en-US" dirty="0"/>
          </a:p>
          <a:p>
            <a:r>
              <a:rPr lang="en-US" dirty="0"/>
              <a:t>Feel free to chat after class or email about:</a:t>
            </a:r>
          </a:p>
          <a:p>
            <a:pPr lvl="1"/>
            <a:r>
              <a:rPr lang="en-US" dirty="0"/>
              <a:t>genomics &amp; bioethics</a:t>
            </a:r>
          </a:p>
          <a:p>
            <a:pPr lvl="1"/>
            <a:r>
              <a:rPr lang="en-US" dirty="0"/>
              <a:t>industry vs. academia</a:t>
            </a:r>
          </a:p>
          <a:p>
            <a:pPr lvl="1"/>
            <a:r>
              <a:rPr lang="en-US" dirty="0"/>
              <a:t>grad school</a:t>
            </a:r>
          </a:p>
          <a:p>
            <a:r>
              <a:rPr lang="en-US" dirty="0"/>
              <a:t>email: </a:t>
            </a:r>
            <a:r>
              <a:rPr lang="en-US" dirty="0" err="1"/>
              <a:t>eowen</a:t>
            </a:r>
            <a:r>
              <a:rPr lang="en-US" dirty="0"/>
              <a:t> (at) </a:t>
            </a:r>
            <a:r>
              <a:rPr lang="en-US" dirty="0" err="1"/>
              <a:t>mit</a:t>
            </a:r>
            <a:r>
              <a:rPr lang="en-US" dirty="0"/>
              <a:t> (dot) </a:t>
            </a:r>
            <a:r>
              <a:rPr lang="en-US" dirty="0" err="1"/>
              <a:t>edu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9BAC9-F9C9-396A-A24E-FC0C5ADED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 descr="DNA molecules background">
            <a:extLst>
              <a:ext uri="{FF2B5EF4-FFF2-40B4-BE49-F238E27FC236}">
                <a16:creationId xmlns:a16="http://schemas.microsoft.com/office/drawing/2014/main" id="{8B120F31-0631-F470-4406-C815BBFDFAB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5414367" y="0"/>
            <a:ext cx="67776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16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581A6-A34D-E92E-F752-A3677DB1A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C74F1C-8B5F-D93D-B7D9-CFED60C60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Sequencing Technologies 2026 Overview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6F1E5E9B-27CE-2E5A-0571-E51EDF0925C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109464906"/>
                  </p:ext>
                </p:extLst>
              </p:nvPr>
            </p:nvGraphicFramePr>
            <p:xfrm>
              <a:off x="941295" y="1586754"/>
              <a:ext cx="9668433" cy="4639235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072033">
                      <a:extLst>
                        <a:ext uri="{9D8B030D-6E8A-4147-A177-3AD203B41FA5}">
                          <a16:colId xmlns:a16="http://schemas.microsoft.com/office/drawing/2014/main" val="3566340990"/>
                        </a:ext>
                      </a:extLst>
                    </a:gridCol>
                    <a:gridCol w="1499289">
                      <a:extLst>
                        <a:ext uri="{9D8B030D-6E8A-4147-A177-3AD203B41FA5}">
                          <a16:colId xmlns:a16="http://schemas.microsoft.com/office/drawing/2014/main" val="371735699"/>
                        </a:ext>
                      </a:extLst>
                    </a:gridCol>
                    <a:gridCol w="2249727">
                      <a:extLst>
                        <a:ext uri="{9D8B030D-6E8A-4147-A177-3AD203B41FA5}">
                          <a16:colId xmlns:a16="http://schemas.microsoft.com/office/drawing/2014/main" val="1394068622"/>
                        </a:ext>
                      </a:extLst>
                    </a:gridCol>
                    <a:gridCol w="1694435">
                      <a:extLst>
                        <a:ext uri="{9D8B030D-6E8A-4147-A177-3AD203B41FA5}">
                          <a16:colId xmlns:a16="http://schemas.microsoft.com/office/drawing/2014/main" val="929928387"/>
                        </a:ext>
                      </a:extLst>
                    </a:gridCol>
                    <a:gridCol w="2152949">
                      <a:extLst>
                        <a:ext uri="{9D8B030D-6E8A-4147-A177-3AD203B41FA5}">
                          <a16:colId xmlns:a16="http://schemas.microsoft.com/office/drawing/2014/main" val="4270968725"/>
                        </a:ext>
                      </a:extLst>
                    </a:gridCol>
                  </a:tblGrid>
                  <a:tr h="763245"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b="1">
                              <a:effectLst/>
                            </a:rPr>
                            <a:t>Type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b="1">
                              <a:effectLst/>
                            </a:rPr>
                            <a:t>Length (bp)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b="1">
                              <a:effectLst/>
                            </a:rPr>
                            <a:t>Method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b="1">
                              <a:effectLst/>
                            </a:rPr>
                            <a:t>Error (per bp)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b="1">
                              <a:effectLst/>
                            </a:rPr>
                            <a:t>Cost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698216221"/>
                      </a:ext>
                    </a:extLst>
                  </a:tr>
                  <a:tr h="781066"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Sanger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dirty="0">
                              <a:effectLst/>
                            </a:rPr>
                            <a:t>~500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SBS (Seq by Synth)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>
                                      <a:effectLst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>
                                      <a:effectLst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800">
                                      <a:effectLst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>
                              <a:effectLst/>
                            </a:rPr>
                            <a:t> </a:t>
                          </a: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$4/read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1396026097"/>
                      </a:ext>
                    </a:extLst>
                  </a:tr>
                  <a:tr h="774046"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b="0" dirty="0">
                              <a:effectLst/>
                            </a:rPr>
                            <a:t>Illumina</a:t>
                          </a:r>
                          <a:endParaRPr lang="en-US" sz="1800" b="0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dirty="0">
                              <a:effectLst/>
                            </a:rPr>
                            <a:t>~100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dirty="0">
                              <a:effectLst/>
                            </a:rPr>
                            <a:t>SBS - bridge PCR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>
                                      <a:effectLst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>
                                      <a:effectLst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800">
                                      <a:effectLst/>
                                    </a:rPr>
                                    <m:t>−3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dirty="0">
                              <a:effectLst/>
                            </a:rPr>
                            <a:t>$2.3 - $50/</a:t>
                          </a:r>
                          <a:r>
                            <a:rPr lang="en-US" sz="1800" dirty="0" err="1">
                              <a:effectLst/>
                            </a:rPr>
                            <a:t>gigabase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1587051112"/>
                      </a:ext>
                    </a:extLst>
                  </a:tr>
                  <a:tr h="772786"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Aviti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~100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SBS - rolling PCR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x-none" sz="1800">
                                        <a:effectLst/>
                                      </a:rPr>
                                    </m:ctrlPr>
                                  </m:sSupPr>
                                  <m:e>
                                    <m:r>
                                      <a:rPr lang="x-none" sz="1800">
                                        <a:effectLst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x-none" sz="1800">
                                        <a:effectLst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x-none" sz="1800"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dirty="0">
                              <a:effectLst/>
                            </a:rPr>
                            <a:t>~$15/</a:t>
                          </a:r>
                          <a:r>
                            <a:rPr lang="en-US" sz="1800" dirty="0" err="1">
                              <a:effectLst/>
                            </a:rPr>
                            <a:t>gigabase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1163673265"/>
                      </a:ext>
                    </a:extLst>
                  </a:tr>
                  <a:tr h="774046"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PacBio HiFi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x-none" sz="1800">
                                        <a:effectLst/>
                                      </a:rPr>
                                    </m:ctrlPr>
                                  </m:sSupPr>
                                  <m:e>
                                    <m:r>
                                      <a:rPr lang="x-none" sz="1800">
                                        <a:effectLst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x-none" sz="1800">
                                        <a:effectLst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x-none" sz="1800"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SBS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x-none" sz="1800">
                                        <a:effectLst/>
                                      </a:rPr>
                                    </m:ctrlPr>
                                  </m:sSupPr>
                                  <m:e>
                                    <m:r>
                                      <a:rPr lang="x-none" sz="1800">
                                        <a:effectLst/>
                                      </a:rPr>
                                      <m:t>&gt;10</m:t>
                                    </m:r>
                                  </m:e>
                                  <m:sup>
                                    <m:r>
                                      <a:rPr lang="x-none" sz="1800">
                                        <a:effectLst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x-none" sz="1800"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$300/gb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3087606477"/>
                      </a:ext>
                    </a:extLst>
                  </a:tr>
                  <a:tr h="774046"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Oxford Nanopore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x-none" sz="1800">
                                    <a:effectLst/>
                                  </a:rPr>
                                  <m:t>&gt;</m:t>
                                </m:r>
                                <m:sSup>
                                  <m:sSupPr>
                                    <m:ctrlPr>
                                      <a:rPr lang="x-none" sz="1800">
                                        <a:effectLst/>
                                      </a:rPr>
                                    </m:ctrlPr>
                                  </m:sSupPr>
                                  <m:e>
                                    <m:r>
                                      <a:rPr lang="x-none" sz="1800">
                                        <a:effectLst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x-none" sz="1800">
                                        <a:effectLst/>
                                      </a:rPr>
                                      <m:t>4−6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x-none" sz="1800"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Sensing technology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x-none" sz="1800">
                                        <a:effectLst/>
                                      </a:rPr>
                                    </m:ctrlPr>
                                  </m:sSupPr>
                                  <m:e>
                                    <m:r>
                                      <a:rPr lang="x-none" sz="1800">
                                        <a:effectLst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x-none" sz="1800">
                                        <a:effectLst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x-none" sz="1800"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dirty="0">
                              <a:effectLst/>
                            </a:rPr>
                            <a:t>$30/</a:t>
                          </a:r>
                          <a:r>
                            <a:rPr lang="en-US" sz="1800" dirty="0" err="1">
                              <a:effectLst/>
                            </a:rPr>
                            <a:t>gb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170704175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6F1E5E9B-27CE-2E5A-0571-E51EDF0925C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109464906"/>
                  </p:ext>
                </p:extLst>
              </p:nvPr>
            </p:nvGraphicFramePr>
            <p:xfrm>
              <a:off x="941295" y="1586754"/>
              <a:ext cx="9668433" cy="4639235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072033">
                      <a:extLst>
                        <a:ext uri="{9D8B030D-6E8A-4147-A177-3AD203B41FA5}">
                          <a16:colId xmlns:a16="http://schemas.microsoft.com/office/drawing/2014/main" val="3566340990"/>
                        </a:ext>
                      </a:extLst>
                    </a:gridCol>
                    <a:gridCol w="1499289">
                      <a:extLst>
                        <a:ext uri="{9D8B030D-6E8A-4147-A177-3AD203B41FA5}">
                          <a16:colId xmlns:a16="http://schemas.microsoft.com/office/drawing/2014/main" val="371735699"/>
                        </a:ext>
                      </a:extLst>
                    </a:gridCol>
                    <a:gridCol w="2249727">
                      <a:extLst>
                        <a:ext uri="{9D8B030D-6E8A-4147-A177-3AD203B41FA5}">
                          <a16:colId xmlns:a16="http://schemas.microsoft.com/office/drawing/2014/main" val="1394068622"/>
                        </a:ext>
                      </a:extLst>
                    </a:gridCol>
                    <a:gridCol w="1694435">
                      <a:extLst>
                        <a:ext uri="{9D8B030D-6E8A-4147-A177-3AD203B41FA5}">
                          <a16:colId xmlns:a16="http://schemas.microsoft.com/office/drawing/2014/main" val="929928387"/>
                        </a:ext>
                      </a:extLst>
                    </a:gridCol>
                    <a:gridCol w="2152949">
                      <a:extLst>
                        <a:ext uri="{9D8B030D-6E8A-4147-A177-3AD203B41FA5}">
                          <a16:colId xmlns:a16="http://schemas.microsoft.com/office/drawing/2014/main" val="4270968725"/>
                        </a:ext>
                      </a:extLst>
                    </a:gridCol>
                  </a:tblGrid>
                  <a:tr h="763245"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b="1">
                              <a:effectLst/>
                            </a:rPr>
                            <a:t>Type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b="1">
                              <a:effectLst/>
                            </a:rPr>
                            <a:t>Length (bp)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b="1">
                              <a:effectLst/>
                            </a:rPr>
                            <a:t>Method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b="1">
                              <a:effectLst/>
                            </a:rPr>
                            <a:t>Error (per bp)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b="1">
                              <a:effectLst/>
                            </a:rPr>
                            <a:t>Cost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698216221"/>
                      </a:ext>
                    </a:extLst>
                  </a:tr>
                  <a:tr h="781066"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Sanger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dirty="0">
                              <a:effectLst/>
                            </a:rPr>
                            <a:t>~500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SBS (Seq by Synth)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 anchor="ctr">
                        <a:blipFill>
                          <a:blip r:embed="rId2"/>
                          <a:stretch>
                            <a:fillRect l="-345865" t="-96774" r="-128571" b="-396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$4/read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1396026097"/>
                      </a:ext>
                    </a:extLst>
                  </a:tr>
                  <a:tr h="774046"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b="0" dirty="0">
                              <a:effectLst/>
                            </a:rPr>
                            <a:t>Illumina</a:t>
                          </a:r>
                          <a:endParaRPr lang="en-US" sz="1800" b="0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dirty="0">
                              <a:effectLst/>
                            </a:rPr>
                            <a:t>~100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dirty="0">
                              <a:effectLst/>
                            </a:rPr>
                            <a:t>SBS - bridge PCR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 anchor="ctr">
                        <a:blipFill>
                          <a:blip r:embed="rId2"/>
                          <a:stretch>
                            <a:fillRect l="-345865" t="-200000" r="-128571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dirty="0">
                              <a:effectLst/>
                            </a:rPr>
                            <a:t>$2.3 - $50/</a:t>
                          </a:r>
                          <a:r>
                            <a:rPr lang="en-US" sz="1800" dirty="0" err="1">
                              <a:effectLst/>
                            </a:rPr>
                            <a:t>gigabase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1587051112"/>
                      </a:ext>
                    </a:extLst>
                  </a:tr>
                  <a:tr h="772786"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Aviti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~100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SBS - rolling PCR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 anchor="ctr">
                        <a:blipFill>
                          <a:blip r:embed="rId2"/>
                          <a:stretch>
                            <a:fillRect l="-345865" t="-295161" r="-128571" b="-1983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dirty="0">
                              <a:effectLst/>
                            </a:rPr>
                            <a:t>~$15/</a:t>
                          </a:r>
                          <a:r>
                            <a:rPr lang="en-US" sz="1800" dirty="0" err="1">
                              <a:effectLst/>
                            </a:rPr>
                            <a:t>gigabase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1163673265"/>
                      </a:ext>
                    </a:extLst>
                  </a:tr>
                  <a:tr h="774046"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PacBio HiFi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 anchor="ctr">
                        <a:blipFill>
                          <a:blip r:embed="rId2"/>
                          <a:stretch>
                            <a:fillRect l="-138983" t="-401639" r="-408475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SBS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 anchor="ctr">
                        <a:blipFill>
                          <a:blip r:embed="rId2"/>
                          <a:stretch>
                            <a:fillRect l="-345865" t="-401639" r="-128571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$300/gb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3087606477"/>
                      </a:ext>
                    </a:extLst>
                  </a:tr>
                  <a:tr h="774046"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Oxford Nanopore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 anchor="ctr">
                        <a:blipFill>
                          <a:blip r:embed="rId2"/>
                          <a:stretch>
                            <a:fillRect l="-138983" t="-501639" r="-408475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>
                              <a:effectLst/>
                            </a:rPr>
                            <a:t>Sensing technology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 anchor="ctr">
                        <a:blipFill>
                          <a:blip r:embed="rId2"/>
                          <a:stretch>
                            <a:fillRect l="-345865" t="-501639" r="-128571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buNone/>
                          </a:pPr>
                          <a:r>
                            <a:rPr lang="en-US" sz="1800" dirty="0">
                              <a:effectLst/>
                            </a:rPr>
                            <a:t>$30/</a:t>
                          </a:r>
                          <a:r>
                            <a:rPr lang="en-US" sz="1800" dirty="0" err="1">
                              <a:effectLst/>
                            </a:rPr>
                            <a:t>gb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17070417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37D2A-C33D-7D4F-B959-1799AEE54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4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35B321-D515-60F3-EB69-2FDE8608CA25}"/>
              </a:ext>
            </a:extLst>
          </p:cNvPr>
          <p:cNvSpPr/>
          <p:nvPr/>
        </p:nvSpPr>
        <p:spPr>
          <a:xfrm>
            <a:off x="517711" y="3166783"/>
            <a:ext cx="10515600" cy="672353"/>
          </a:xfrm>
          <a:prstGeom prst="rect">
            <a:avLst/>
          </a:prstGeom>
          <a:solidFill>
            <a:schemeClr val="accent4">
              <a:alpha val="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CBAFC8-79E5-B553-7AE5-B7D8E41E5109}"/>
              </a:ext>
            </a:extLst>
          </p:cNvPr>
          <p:cNvSpPr txBox="1"/>
          <p:nvPr/>
        </p:nvSpPr>
        <p:spPr>
          <a:xfrm rot="20341858">
            <a:off x="77279" y="2474415"/>
            <a:ext cx="115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Today’s focus!</a:t>
            </a:r>
          </a:p>
        </p:txBody>
      </p:sp>
    </p:spTree>
    <p:extLst>
      <p:ext uri="{BB962C8B-B14F-4D97-AF65-F5344CB8AC3E}">
        <p14:creationId xmlns:p14="http://schemas.microsoft.com/office/powerpoint/2010/main" val="2850132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F4E831-0064-E380-2698-298FE8368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genomes are like maps:</a:t>
            </a:r>
            <a:br>
              <a:rPr lang="en-US" dirty="0"/>
            </a:br>
            <a:r>
              <a:rPr lang="en-US" b="0" dirty="0"/>
              <a:t>Features on either map are coordinate based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9BF05-B432-9182-3DAB-43A978E82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 descr="Figure 1">
            <a:extLst>
              <a:ext uri="{FF2B5EF4-FFF2-40B4-BE49-F238E27FC236}">
                <a16:creationId xmlns:a16="http://schemas.microsoft.com/office/drawing/2014/main" id="{A9FF6FD8-BF2D-959B-1384-AFE2273BAB3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21776"/>
            <a:ext cx="10515600" cy="433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233F2C-4B76-BEB2-8418-B17129909460}"/>
              </a:ext>
            </a:extLst>
          </p:cNvPr>
          <p:cNvSpPr txBox="1"/>
          <p:nvPr/>
        </p:nvSpPr>
        <p:spPr>
          <a:xfrm>
            <a:off x="838200" y="6136700"/>
            <a:ext cx="94228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dirty="0">
                <a:solidFill>
                  <a:srgbClr val="1B1B1B"/>
                </a:solidFill>
                <a:effectLst/>
                <a:latin typeface="Roboto Mono Web"/>
              </a:rPr>
              <a:t>Dolan, Mary E et al. “Genomes as geography: using GIS technology to build interactive genome feature maps.” </a:t>
            </a:r>
            <a:r>
              <a:rPr lang="en-US" sz="1600" b="0" i="1" u="none" strike="noStrike" dirty="0">
                <a:solidFill>
                  <a:srgbClr val="1B1B1B"/>
                </a:solidFill>
                <a:effectLst/>
                <a:latin typeface="Roboto Mono Web"/>
              </a:rPr>
              <a:t>BMC bioinformatics</a:t>
            </a:r>
            <a:r>
              <a:rPr lang="en-US" sz="1600" b="0" i="0" u="none" strike="noStrike" dirty="0">
                <a:solidFill>
                  <a:srgbClr val="1B1B1B"/>
                </a:solidFill>
                <a:effectLst/>
                <a:latin typeface="Roboto Mono Web"/>
              </a:rPr>
              <a:t> vol. 7 416. 19 Sep. 2006, doi:10.1186/1471-2105-7-416</a:t>
            </a:r>
            <a:endParaRPr lang="en-US" sz="1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DD5A5D-CE1C-B8A3-7E60-230347FA1BBD}"/>
              </a:ext>
            </a:extLst>
          </p:cNvPr>
          <p:cNvSpPr/>
          <p:nvPr/>
        </p:nvSpPr>
        <p:spPr>
          <a:xfrm>
            <a:off x="542610" y="1425575"/>
            <a:ext cx="6086789" cy="11354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Note: Even maps have editions! </a:t>
            </a:r>
            <a:br>
              <a:rPr lang="en-US" sz="2000" dirty="0"/>
            </a:br>
            <a:r>
              <a:rPr lang="en-US" sz="2000" dirty="0"/>
              <a:t>Better sequencing/assemblers  -&gt; new genome “builds”</a:t>
            </a:r>
          </a:p>
        </p:txBody>
      </p:sp>
    </p:spTree>
    <p:extLst>
      <p:ext uri="{BB962C8B-B14F-4D97-AF65-F5344CB8AC3E}">
        <p14:creationId xmlns:p14="http://schemas.microsoft.com/office/powerpoint/2010/main" val="61906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74659-6B34-DD92-59B4-B8A01666E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Genomic coordinates require a build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8F5386-340E-4A6F-3105-C8A212D0BA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coordinate is like a street address:</a:t>
            </a:r>
          </a:p>
          <a:p>
            <a:pPr marL="457200" lvl="1" indent="0">
              <a:buNone/>
            </a:pPr>
            <a:r>
              <a:rPr lang="en-US" dirty="0"/>
              <a:t>MIT</a:t>
            </a:r>
          </a:p>
          <a:p>
            <a:pPr marL="457200" lvl="1" indent="0">
              <a:buNone/>
            </a:pPr>
            <a:r>
              <a:rPr lang="en-US" dirty="0"/>
              <a:t>77 Massachusetts Ave.</a:t>
            </a:r>
          </a:p>
          <a:p>
            <a:pPr marL="457200" lvl="1" indent="0">
              <a:buNone/>
            </a:pPr>
            <a:r>
              <a:rPr lang="en-US" dirty="0"/>
              <a:t>Cambridge, MA 02139</a:t>
            </a:r>
          </a:p>
          <a:p>
            <a:r>
              <a:rPr lang="en-US" dirty="0"/>
              <a:t>Genome coordinates need:</a:t>
            </a:r>
          </a:p>
          <a:p>
            <a:pPr lvl="1"/>
            <a:r>
              <a:rPr lang="en-US" dirty="0"/>
              <a:t>A build: {hg19, hg38, hs1}</a:t>
            </a:r>
          </a:p>
          <a:p>
            <a:pPr lvl="1"/>
            <a:r>
              <a:rPr lang="en-US" dirty="0"/>
              <a:t>A chromosome:</a:t>
            </a:r>
          </a:p>
          <a:p>
            <a:pPr lvl="1"/>
            <a:r>
              <a:rPr lang="en-US" dirty="0"/>
              <a:t>Position range:</a:t>
            </a:r>
          </a:p>
          <a:p>
            <a:pPr lvl="1"/>
            <a:r>
              <a:rPr lang="en-US" dirty="0"/>
              <a:t>For variants, what change?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239165-2A63-F77B-6228-3250E142C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13840"/>
            <a:ext cx="5741894" cy="4663123"/>
          </a:xfrm>
        </p:spPr>
        <p:txBody>
          <a:bodyPr/>
          <a:lstStyle/>
          <a:p>
            <a:r>
              <a:rPr lang="en-US" dirty="0"/>
              <a:t>Here’s a range describing the locus for </a:t>
            </a:r>
            <a:r>
              <a:rPr lang="en-US" i="1" dirty="0"/>
              <a:t>XIST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dirty="0"/>
              <a:t>hg38 chrX:73,820,656-73,852,714 </a:t>
            </a:r>
          </a:p>
          <a:p>
            <a:endParaRPr lang="en-US" dirty="0"/>
          </a:p>
          <a:p>
            <a:r>
              <a:rPr lang="en-US" dirty="0"/>
              <a:t>Here’s a variant example:</a:t>
            </a:r>
          </a:p>
          <a:p>
            <a:pPr marL="457200" lvl="1" indent="0">
              <a:buNone/>
            </a:pPr>
            <a:r>
              <a:rPr lang="en-US" dirty="0"/>
              <a:t>hg38 chr1:55,555,555 G&gt;A</a:t>
            </a:r>
          </a:p>
          <a:p>
            <a:endParaRPr lang="en-US" dirty="0"/>
          </a:p>
          <a:p>
            <a:pPr lvl="1"/>
            <a:r>
              <a:rPr lang="en-US" i="1" dirty="0"/>
              <a:t>Note</a:t>
            </a:r>
            <a:r>
              <a:rPr lang="en-US" dirty="0"/>
              <a:t>: for position range, 0-based vs. 1-based matters based on file type (more later)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A7F9B-638A-81B7-F865-18C579D60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9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C1128-864A-199C-8A71-422DF96DD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two people are 100% identical; we carry germline &amp; somatic mutations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6264C-C7C0-2CD7-DE75-7F84B5A173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Human genome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≈3×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dirty="0"/>
                  <a:t> bp long!</a:t>
                </a:r>
              </a:p>
              <a:p>
                <a:r>
                  <a:rPr lang="en-US" dirty="0"/>
                  <a:t>However, at base-pair level, humans are ~99.9% identical!</a:t>
                </a:r>
              </a:p>
              <a:p>
                <a:pPr fontAlgn="ctr"/>
                <a:r>
                  <a:rPr lang="en-US" dirty="0"/>
                  <a:t>Two state locus </a:t>
                </a:r>
                <a14:m>
                  <m:oMath xmlns:m="http://schemas.openxmlformats.org/officeDocument/2006/math">
                    <m:r>
                      <a:rPr lang="en-US"/>
                      <m:t>{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/>
                          <m:t>1</m:t>
                        </m:r>
                      </m:sub>
                    </m:sSub>
                    <m:r>
                      <a:rPr lang="en-US"/>
                      <m:t>,</m:t>
                    </m:r>
                    <m:r>
                      <a:rPr lang="en-US" i="1"/>
                      <m:t> 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/>
                          <m:t>2</m:t>
                        </m:r>
                      </m:sub>
                    </m:sSub>
                    <m:r>
                      <a:rPr lang="en-US"/>
                      <m:t>}</m:t>
                    </m:r>
                  </m:oMath>
                </a14:m>
                <a:r>
                  <a:rPr lang="en-US" dirty="0"/>
                  <a:t> : which state you are in == your allele!</a:t>
                </a:r>
              </a:p>
              <a:p>
                <a:pPr fontAlgn="ctr"/>
                <a:r>
                  <a:rPr lang="en-US" dirty="0"/>
                  <a:t>There are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≈3×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/>
                  <a:t> SNPs per person &gt; ~1 SNP/1000 bp</a:t>
                </a:r>
              </a:p>
              <a:p>
                <a:pPr fontAlgn="ctr"/>
                <a:r>
                  <a:rPr lang="en-US" dirty="0"/>
                  <a:t>Variants include</a:t>
                </a:r>
              </a:p>
              <a:p>
                <a:pPr lvl="1" fontAlgn="ctr"/>
                <a:r>
                  <a:rPr lang="en-US" dirty="0"/>
                  <a:t>Single nucleotide variants (SNVs) – single base pair (bp)</a:t>
                </a:r>
              </a:p>
              <a:p>
                <a:pPr lvl="1" fontAlgn="ctr"/>
                <a:r>
                  <a:rPr lang="en-US" dirty="0"/>
                  <a:t>indels (insertions + deletions) -- &lt;50 bp</a:t>
                </a:r>
              </a:p>
              <a:p>
                <a:pPr lvl="1" fontAlgn="ctr"/>
                <a:r>
                  <a:rPr lang="en-US" dirty="0"/>
                  <a:t>Structural variants (SVs) – &gt;50 bp – all the way to chr level (aneuploidy)</a:t>
                </a:r>
              </a:p>
              <a:p>
                <a:pPr fontAlgn="ctr"/>
                <a:endParaRPr lang="en-US" b="1" dirty="0"/>
              </a:p>
              <a:p>
                <a:pPr fontAlgn="ctr"/>
                <a:r>
                  <a:rPr lang="en-US" b="1" dirty="0"/>
                  <a:t>Driving question of genetics: how do genetic variants drive a measurable trait (aka a phenotype)?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6264C-C7C0-2CD7-DE75-7F84B5A173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13D97-89C8-9165-D70F-49F1979A1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11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13D5B-4B51-04C8-7D9E-75535A417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variant call is an evidenced-based claim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5021F7-59D7-CFC4-DD07-12ED98817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Variant := difference from reference</a:t>
            </a:r>
          </a:p>
          <a:p>
            <a:r>
              <a:rPr lang="en-US" dirty="0"/>
              <a:t>Variant call := interpretation of evidence</a:t>
            </a:r>
          </a:p>
          <a:p>
            <a:endParaRPr lang="en-US" dirty="0"/>
          </a:p>
          <a:p>
            <a:r>
              <a:rPr lang="en-US" dirty="0"/>
              <a:t>Interpretation labels: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EF9E66-3BF9-59BA-69E4-A0C2BFAB5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C672005-659A-4632-A34A-A19F0B723E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3034512"/>
              </p:ext>
            </p:extLst>
          </p:nvPr>
        </p:nvGraphicFramePr>
        <p:xfrm>
          <a:off x="4754880" y="2826376"/>
          <a:ext cx="4349931" cy="3895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35209AF6-2CF9-B7AA-E908-13FC0A506D6B}"/>
              </a:ext>
            </a:extLst>
          </p:cNvPr>
          <p:cNvSpPr/>
          <p:nvPr/>
        </p:nvSpPr>
        <p:spPr>
          <a:xfrm>
            <a:off x="838200" y="4339087"/>
            <a:ext cx="2864224" cy="1828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Today’s goal:</a:t>
            </a:r>
            <a:br>
              <a:rPr lang="en-US" sz="2400" dirty="0"/>
            </a:br>
            <a:r>
              <a:rPr lang="en-US" sz="2400" dirty="0"/>
              <a:t>learn how to find a variant!</a:t>
            </a:r>
          </a:p>
        </p:txBody>
      </p:sp>
    </p:spTree>
    <p:extLst>
      <p:ext uri="{BB962C8B-B14F-4D97-AF65-F5344CB8AC3E}">
        <p14:creationId xmlns:p14="http://schemas.microsoft.com/office/powerpoint/2010/main" val="131372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159A38-1077-2750-B7BD-749C3259A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Checkpoint!</a:t>
            </a:r>
            <a:br>
              <a:rPr lang="en-US" dirty="0"/>
            </a:br>
            <a:r>
              <a:rPr lang="en-US" b="0" dirty="0"/>
              <a:t>Answer questions in LMS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07D002-5A73-2B56-852B-4D8E1FD8E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25E41-1C41-FF85-1B4E-D921289E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1D1EA-C39B-1047-A13F-600ACDC1B05B}" type="slidenum">
              <a:rPr lang="en-US" smtClean="0"/>
              <a:t>9</a:t>
            </a:fld>
            <a:endParaRPr lang="en-US"/>
          </a:p>
        </p:txBody>
      </p:sp>
      <p:pic>
        <p:nvPicPr>
          <p:cNvPr id="4098" name="Picture 2" descr="undefined">
            <a:extLst>
              <a:ext uri="{FF2B5EF4-FFF2-40B4-BE49-F238E27FC236}">
                <a16:creationId xmlns:a16="http://schemas.microsoft.com/office/drawing/2014/main" id="{E08D3D7E-2288-BFEC-F35D-41813BF7E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350" y="0"/>
            <a:ext cx="3422650" cy="342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D69CBC-DF35-4641-A331-D47FF199D2EB}"/>
              </a:ext>
            </a:extLst>
          </p:cNvPr>
          <p:cNvSpPr txBox="1"/>
          <p:nvPr/>
        </p:nvSpPr>
        <p:spPr>
          <a:xfrm>
            <a:off x="9170894" y="3523129"/>
            <a:ext cx="2837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Photo 51</a:t>
            </a:r>
            <a:r>
              <a:rPr lang="en-US" dirty="0"/>
              <a:t>, Raymond Gosling and Rosalind Franklin 1952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86243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50611_Page_Lab_Template" id="{1523359E-377B-C443-889E-91AF2EF493BC}" vid="{EC85D8B5-4693-7949-9742-A202B750CF9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1059</TotalTime>
  <Words>1636</Words>
  <Application>Microsoft Macintosh PowerPoint</Application>
  <PresentationFormat>Widescreen</PresentationFormat>
  <Paragraphs>295</Paragraphs>
  <Slides>32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-apple-system</vt:lpstr>
      <vt:lpstr>Andale Mono</vt:lpstr>
      <vt:lpstr>Aptos</vt:lpstr>
      <vt:lpstr>Arial</vt:lpstr>
      <vt:lpstr>Calibri</vt:lpstr>
      <vt:lpstr>Cambria Math</vt:lpstr>
      <vt:lpstr>Century Gothic</vt:lpstr>
      <vt:lpstr>Courier New</vt:lpstr>
      <vt:lpstr>Roboto Mono Web</vt:lpstr>
      <vt:lpstr>System Font Regular</vt:lpstr>
      <vt:lpstr>Wingdings</vt:lpstr>
      <vt:lpstr>Office Theme</vt:lpstr>
      <vt:lpstr>DNA-seq alignments and genome analysis Quantitative Methods Workshop 2026</vt:lpstr>
      <vt:lpstr>Welcome to today’s genomics roadmap:</vt:lpstr>
      <vt:lpstr>Sequencing Technologies 2026 Overview</vt:lpstr>
      <vt:lpstr>Sequencing Technologies 2026 Overview</vt:lpstr>
      <vt:lpstr>Reference genomes are like maps: Features on either map are coordinate based</vt:lpstr>
      <vt:lpstr>Genomic coordinates require a build</vt:lpstr>
      <vt:lpstr>No two people are 100% identical; we carry germline &amp; somatic mutations</vt:lpstr>
      <vt:lpstr>A variant call is an evidenced-based claim</vt:lpstr>
      <vt:lpstr>Checkpoint! Answer questions in LMS</vt:lpstr>
      <vt:lpstr>Case studies: same pipeline, different trust</vt:lpstr>
      <vt:lpstr>Using notebook with colab, you will generate:</vt:lpstr>
      <vt:lpstr>Before you trust a call, check:</vt:lpstr>
      <vt:lpstr>Now follow instructions in the README of the linked git repo for Environment Setup</vt:lpstr>
      <vt:lpstr>Complete the Sequencing &amp; File formats portion in colab</vt:lpstr>
      <vt:lpstr>Alignment Module</vt:lpstr>
      <vt:lpstr>Aligner walkthrough demo: Bowtie2</vt:lpstr>
      <vt:lpstr>End-to-end vs local alignment</vt:lpstr>
      <vt:lpstr>Now let’s work through the Alignment portion of the notebook</vt:lpstr>
      <vt:lpstr>Pileups, Variants, &amp; Interpretation</vt:lpstr>
      <vt:lpstr>Case Study</vt:lpstr>
      <vt:lpstr>Sickle Cell Disease appears as an autosomal recessive pattern</vt:lpstr>
      <vt:lpstr>Case study: Sickle Cell Disease</vt:lpstr>
      <vt:lpstr>Complete the Pileups &amp; Variant Calling portion in colab</vt:lpstr>
      <vt:lpstr>Functional impact of HbS mutation</vt:lpstr>
      <vt:lpstr>Molecular change in HbS was described in 1956 – before sequencing!</vt:lpstr>
      <vt:lpstr>Molecular change in HbS was described in 1956 – before sequencing!</vt:lpstr>
      <vt:lpstr>What is the future of sickle cell disease management?</vt:lpstr>
      <vt:lpstr>What is the future of sickle cell disease management?</vt:lpstr>
      <vt:lpstr>What is the future of sickle cell disease management?</vt:lpstr>
      <vt:lpstr>Wrapup: Before you trust a call, check:</vt:lpstr>
      <vt:lpstr>What’s next?</vt:lpstr>
      <vt:lpstr>Thank you!!  Hope you’re excited about genomics!!!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Erik Owen</dc:creator>
  <cp:lastModifiedBy>Erik Owen</cp:lastModifiedBy>
  <cp:revision>1</cp:revision>
  <dcterms:created xsi:type="dcterms:W3CDTF">2026-01-04T23:48:44Z</dcterms:created>
  <dcterms:modified xsi:type="dcterms:W3CDTF">2026-01-05T17:28:05Z</dcterms:modified>
</cp:coreProperties>
</file>